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78" r:id="rId2"/>
    <p:sldMasterId id="2147483694" r:id="rId3"/>
  </p:sldMasterIdLst>
  <p:notesMasterIdLst>
    <p:notesMasterId r:id="rId27"/>
  </p:notesMasterIdLst>
  <p:handoutMasterIdLst>
    <p:handoutMasterId r:id="rId28"/>
  </p:handoutMasterIdLst>
  <p:sldIdLst>
    <p:sldId id="271" r:id="rId4"/>
    <p:sldId id="273" r:id="rId5"/>
    <p:sldId id="293" r:id="rId6"/>
    <p:sldId id="278" r:id="rId7"/>
    <p:sldId id="274" r:id="rId8"/>
    <p:sldId id="279" r:id="rId9"/>
    <p:sldId id="275" r:id="rId10"/>
    <p:sldId id="281" r:id="rId11"/>
    <p:sldId id="282" r:id="rId12"/>
    <p:sldId id="283" r:id="rId13"/>
    <p:sldId id="284" r:id="rId14"/>
    <p:sldId id="296" r:id="rId15"/>
    <p:sldId id="297" r:id="rId16"/>
    <p:sldId id="298" r:id="rId17"/>
    <p:sldId id="299" r:id="rId18"/>
    <p:sldId id="280" r:id="rId19"/>
    <p:sldId id="291" r:id="rId20"/>
    <p:sldId id="285" r:id="rId21"/>
    <p:sldId id="294" r:id="rId22"/>
    <p:sldId id="288" r:id="rId23"/>
    <p:sldId id="292" r:id="rId24"/>
    <p:sldId id="289" r:id="rId25"/>
    <p:sldId id="295"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varScale="1">
        <p:scale>
          <a:sx n="86" d="100"/>
          <a:sy n="86" d="100"/>
        </p:scale>
        <p:origin x="1152" y="62"/>
      </p:cViewPr>
      <p:guideLst>
        <p:guide orient="horz" pos="701"/>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16.xml"/><Relationship Id="rId4"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26162-AAA0-4C57-9240-4BCE32B6F7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C8C64D-B4AF-4B24-B1D7-C0713607EEEF}">
      <dgm:prSet phldrT="[Text]"/>
      <dgm:spPr>
        <a:solidFill>
          <a:srgbClr val="0033CC"/>
        </a:solidFill>
      </dgm:spPr>
      <dgm:t>
        <a:bodyPr/>
        <a:lstStyle/>
        <a:p>
          <a:r>
            <a:rPr lang="en-US" dirty="0" smtClean="0"/>
            <a:t>Accessing 3in1/Menu Options</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8FB037A-77D6-41AA-9E81-5A79C3F0B15D}" type="parTrans" cxnId="{92CDCD65-137A-4430-A6F1-EE0540CC7186}">
      <dgm:prSet/>
      <dgm:spPr/>
      <dgm:t>
        <a:bodyPr/>
        <a:lstStyle/>
        <a:p>
          <a:endParaRPr lang="en-US"/>
        </a:p>
      </dgm:t>
    </dgm:pt>
    <dgm:pt modelId="{55599CA4-19B3-4DE5-8E9F-9710ACE61103}" type="sibTrans" cxnId="{92CDCD65-137A-4430-A6F1-EE0540CC7186}">
      <dgm:prSet/>
      <dgm:spPr/>
      <dgm:t>
        <a:bodyPr/>
        <a:lstStyle/>
        <a:p>
          <a:endParaRPr lang="en-US"/>
        </a:p>
      </dgm:t>
    </dgm:pt>
    <dgm:pt modelId="{B3F5D80D-DE6C-4363-9E77-7C58E2E94540}">
      <dgm:prSet phldrT="[Text]"/>
      <dgm:spPr>
        <a:solidFill>
          <a:srgbClr val="0033CC"/>
        </a:solidFill>
      </dgm:spPr>
      <dgm:t>
        <a:bodyPr/>
        <a:lstStyle/>
        <a:p>
          <a:r>
            <a:rPr lang="en-US" dirty="0" smtClean="0"/>
            <a:t>Registration </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5363DEC-3A63-4D49-BBBD-25FCE0E37FC0}" type="parTrans" cxnId="{1F39CC03-E558-491D-A93D-7EC43FFA3640}">
      <dgm:prSet/>
      <dgm:spPr/>
      <dgm:t>
        <a:bodyPr/>
        <a:lstStyle/>
        <a:p>
          <a:endParaRPr lang="en-US"/>
        </a:p>
      </dgm:t>
    </dgm:pt>
    <dgm:pt modelId="{8DDD20C4-7FA1-4B8C-BFFF-FE49E6C6353C}" type="sibTrans" cxnId="{1F39CC03-E558-491D-A93D-7EC43FFA3640}">
      <dgm:prSet/>
      <dgm:spPr/>
      <dgm:t>
        <a:bodyPr/>
        <a:lstStyle/>
        <a:p>
          <a:endParaRPr lang="en-US"/>
        </a:p>
      </dgm:t>
    </dgm:pt>
    <dgm:pt modelId="{B64A547F-BBB9-447E-8704-BD363885DD38}">
      <dgm:prSet phldrT="[Text]"/>
      <dgm:spPr>
        <a:solidFill>
          <a:srgbClr val="0033CC"/>
        </a:solidFill>
      </dgm:spPr>
      <dgm:t>
        <a:bodyPr/>
        <a:lstStyle/>
        <a:p>
          <a:r>
            <a:rPr lang="en-US" dirty="0" smtClean="0"/>
            <a:t>SF44 Orders</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24D814A-0276-4F47-9542-BDE2CA4109DC}" type="parTrans" cxnId="{7ED7C56F-D3A1-4FBB-BD68-2A1B5BD7A2A8}">
      <dgm:prSet/>
      <dgm:spPr/>
      <dgm:t>
        <a:bodyPr/>
        <a:lstStyle/>
        <a:p>
          <a:endParaRPr lang="en-US"/>
        </a:p>
      </dgm:t>
    </dgm:pt>
    <dgm:pt modelId="{29FAA3B8-CD7A-42F2-82D0-1E9EF38EC515}" type="sibTrans" cxnId="{7ED7C56F-D3A1-4FBB-BD68-2A1B5BD7A2A8}">
      <dgm:prSet/>
      <dgm:spPr/>
      <dgm:t>
        <a:bodyPr/>
        <a:lstStyle/>
        <a:p>
          <a:endParaRPr lang="en-US"/>
        </a:p>
      </dgm:t>
    </dgm:pt>
    <dgm:pt modelId="{8EC56E4B-5B95-414E-85F0-3DB1D73E8016}">
      <dgm:prSet phldrT="[Text]"/>
      <dgm:spPr>
        <a:solidFill>
          <a:srgbClr val="0033CC"/>
        </a:solidFill>
      </dgm:spPr>
      <dgm:t>
        <a:bodyPr/>
        <a:lstStyle/>
        <a:p>
          <a:r>
            <a:rPr lang="en-US" dirty="0" smtClean="0"/>
            <a:t>Adding Certificates to Mobile Device</a:t>
          </a:r>
          <a:endParaRPr lang="en-U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E1452C57-9F89-49AC-AD5E-48751FD71685}" type="parTrans" cxnId="{3D240638-06C8-43C6-B24A-B29A90DB9BEF}">
      <dgm:prSet/>
      <dgm:spPr/>
      <dgm:t>
        <a:bodyPr/>
        <a:lstStyle/>
        <a:p>
          <a:endParaRPr lang="en-US"/>
        </a:p>
      </dgm:t>
    </dgm:pt>
    <dgm:pt modelId="{A69B7B63-54AF-4D1F-9C3D-B7AD751B5168}" type="sibTrans" cxnId="{3D240638-06C8-43C6-B24A-B29A90DB9BEF}">
      <dgm:prSet/>
      <dgm:spPr/>
      <dgm:t>
        <a:bodyPr/>
        <a:lstStyle/>
        <a:p>
          <a:endParaRPr lang="en-US"/>
        </a:p>
      </dgm:t>
    </dgm:pt>
    <dgm:pt modelId="{81191240-9229-472C-9ED0-F508F30C488F}">
      <dgm:prSet phldrT="[Text]"/>
      <dgm:spPr>
        <a:solidFill>
          <a:srgbClr val="0033CC"/>
        </a:solidFill>
      </dgm:spPr>
      <dgm:t>
        <a:bodyPr/>
        <a:lstStyle/>
        <a:p>
          <a:r>
            <a:rPr lang="en-US" dirty="0" smtClean="0"/>
            <a:t>KO Dashboard</a:t>
          </a:r>
          <a:endParaRPr lang="en-U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3887C62E-B870-4350-B073-5E7026996B6E}" type="parTrans" cxnId="{2ADB2238-9815-4106-9B59-51CF8376DC24}">
      <dgm:prSet/>
      <dgm:spPr/>
      <dgm:t>
        <a:bodyPr/>
        <a:lstStyle/>
        <a:p>
          <a:endParaRPr lang="en-US"/>
        </a:p>
      </dgm:t>
    </dgm:pt>
    <dgm:pt modelId="{7835506E-3515-4EA0-B5C6-336A6C4189BC}" type="sibTrans" cxnId="{2ADB2238-9815-4106-9B59-51CF8376DC24}">
      <dgm:prSet/>
      <dgm:spPr/>
      <dgm:t>
        <a:bodyPr/>
        <a:lstStyle/>
        <a:p>
          <a:endParaRPr lang="en-US"/>
        </a:p>
      </dgm:t>
    </dgm:pt>
    <dgm:pt modelId="{D17C9C31-0968-4BF4-B9B4-F88896AF5C0B}">
      <dgm:prSet phldrT="[Text]"/>
      <dgm:spPr/>
      <dgm:t>
        <a:bodyPr/>
        <a:lstStyle/>
        <a:p>
          <a:r>
            <a:rPr lang="en-US" dirty="0" smtClean="0"/>
            <a:t>IOS</a:t>
          </a:r>
          <a:endParaRPr lang="en-US" dirty="0"/>
        </a:p>
      </dgm:t>
    </dgm:pt>
    <dgm:pt modelId="{8008CBD9-EFDE-46EF-9245-D4303A7C13BB}" type="parTrans" cxnId="{770CB2AC-B36E-425C-90AB-A3F0ED661296}">
      <dgm:prSet/>
      <dgm:spPr/>
      <dgm:t>
        <a:bodyPr/>
        <a:lstStyle/>
        <a:p>
          <a:endParaRPr lang="en-US"/>
        </a:p>
      </dgm:t>
    </dgm:pt>
    <dgm:pt modelId="{D043841B-04E8-4A4C-9517-C81EFA6E8426}" type="sibTrans" cxnId="{770CB2AC-B36E-425C-90AB-A3F0ED661296}">
      <dgm:prSet/>
      <dgm:spPr/>
      <dgm:t>
        <a:bodyPr/>
        <a:lstStyle/>
        <a:p>
          <a:endParaRPr lang="en-US"/>
        </a:p>
      </dgm:t>
    </dgm:pt>
    <dgm:pt modelId="{77D397E3-6526-4248-98C0-D534FC64ECBE}">
      <dgm:prSet phldrT="[Text]"/>
      <dgm:spPr/>
      <dgm:t>
        <a:bodyPr/>
        <a:lstStyle/>
        <a:p>
          <a:r>
            <a:rPr lang="en-US" dirty="0" smtClean="0"/>
            <a:t>Android</a:t>
          </a:r>
          <a:endParaRPr lang="en-US" dirty="0"/>
        </a:p>
      </dgm:t>
    </dgm:pt>
    <dgm:pt modelId="{A7FE4675-4BFA-4E27-AE8B-B54819C1F948}" type="parTrans" cxnId="{EB78B01F-2CAC-4EC8-BFD7-1DB361EFB89F}">
      <dgm:prSet/>
      <dgm:spPr/>
      <dgm:t>
        <a:bodyPr/>
        <a:lstStyle/>
        <a:p>
          <a:endParaRPr lang="en-US"/>
        </a:p>
      </dgm:t>
    </dgm:pt>
    <dgm:pt modelId="{B3EB2870-855A-4A6E-883F-257408A7C9A2}" type="sibTrans" cxnId="{EB78B01F-2CAC-4EC8-BFD7-1DB361EFB89F}">
      <dgm:prSet/>
      <dgm:spPr/>
      <dgm:t>
        <a:bodyPr/>
        <a:lstStyle/>
        <a:p>
          <a:endParaRPr lang="en-US"/>
        </a:p>
      </dgm:t>
    </dgm:pt>
    <dgm:pt modelId="{347AA37D-E273-4ACF-91B2-6CEBBA624D3A}" type="pres">
      <dgm:prSet presAssocID="{CEB26162-AAA0-4C57-9240-4BCE32B6F7A8}" presName="linear" presStyleCnt="0">
        <dgm:presLayoutVars>
          <dgm:animLvl val="lvl"/>
          <dgm:resizeHandles val="exact"/>
        </dgm:presLayoutVars>
      </dgm:prSet>
      <dgm:spPr/>
      <dgm:t>
        <a:bodyPr/>
        <a:lstStyle/>
        <a:p>
          <a:endParaRPr lang="en-US"/>
        </a:p>
      </dgm:t>
    </dgm:pt>
    <dgm:pt modelId="{4B027DCF-D4CB-4FDC-9F68-F442741A1E56}" type="pres">
      <dgm:prSet presAssocID="{16C8C64D-B4AF-4B24-B1D7-C0713607EEEF}" presName="parentText" presStyleLbl="node1" presStyleIdx="0" presStyleCnt="5">
        <dgm:presLayoutVars>
          <dgm:chMax val="0"/>
          <dgm:bulletEnabled val="1"/>
        </dgm:presLayoutVars>
      </dgm:prSet>
      <dgm:spPr/>
      <dgm:t>
        <a:bodyPr/>
        <a:lstStyle/>
        <a:p>
          <a:endParaRPr lang="en-US"/>
        </a:p>
      </dgm:t>
    </dgm:pt>
    <dgm:pt modelId="{4E46174B-489C-4A94-B12A-717E6B040E2A}" type="pres">
      <dgm:prSet presAssocID="{55599CA4-19B3-4DE5-8E9F-9710ACE61103}" presName="spacer" presStyleCnt="0"/>
      <dgm:spPr/>
    </dgm:pt>
    <dgm:pt modelId="{9144F205-DEC6-48A7-BC8F-FE4F8BC70EB9}" type="pres">
      <dgm:prSet presAssocID="{B3F5D80D-DE6C-4363-9E77-7C58E2E94540}" presName="parentText" presStyleLbl="node1" presStyleIdx="1" presStyleCnt="5">
        <dgm:presLayoutVars>
          <dgm:chMax val="0"/>
          <dgm:bulletEnabled val="1"/>
        </dgm:presLayoutVars>
      </dgm:prSet>
      <dgm:spPr/>
      <dgm:t>
        <a:bodyPr/>
        <a:lstStyle/>
        <a:p>
          <a:endParaRPr lang="en-US"/>
        </a:p>
      </dgm:t>
    </dgm:pt>
    <dgm:pt modelId="{53541E2D-8194-4F06-8FBB-3573C51BF0F4}" type="pres">
      <dgm:prSet presAssocID="{8DDD20C4-7FA1-4B8C-BFFF-FE49E6C6353C}" presName="spacer" presStyleCnt="0"/>
      <dgm:spPr/>
    </dgm:pt>
    <dgm:pt modelId="{FD7338E4-2DDB-4CC2-A034-CB223B19F305}" type="pres">
      <dgm:prSet presAssocID="{B64A547F-BBB9-447E-8704-BD363885DD38}" presName="parentText" presStyleLbl="node1" presStyleIdx="2" presStyleCnt="5">
        <dgm:presLayoutVars>
          <dgm:chMax val="0"/>
          <dgm:bulletEnabled val="1"/>
        </dgm:presLayoutVars>
      </dgm:prSet>
      <dgm:spPr/>
      <dgm:t>
        <a:bodyPr/>
        <a:lstStyle/>
        <a:p>
          <a:endParaRPr lang="en-US"/>
        </a:p>
      </dgm:t>
    </dgm:pt>
    <dgm:pt modelId="{E4430E4E-AEBC-47C0-8221-0602A1424135}" type="pres">
      <dgm:prSet presAssocID="{29FAA3B8-CD7A-42F2-82D0-1E9EF38EC515}" presName="spacer" presStyleCnt="0"/>
      <dgm:spPr/>
    </dgm:pt>
    <dgm:pt modelId="{303FF36B-9781-4E55-ACB7-580E7EB6B436}" type="pres">
      <dgm:prSet presAssocID="{81191240-9229-472C-9ED0-F508F30C488F}" presName="parentText" presStyleLbl="node1" presStyleIdx="3" presStyleCnt="5">
        <dgm:presLayoutVars>
          <dgm:chMax val="0"/>
          <dgm:bulletEnabled val="1"/>
        </dgm:presLayoutVars>
      </dgm:prSet>
      <dgm:spPr/>
      <dgm:t>
        <a:bodyPr/>
        <a:lstStyle/>
        <a:p>
          <a:endParaRPr lang="en-US"/>
        </a:p>
      </dgm:t>
    </dgm:pt>
    <dgm:pt modelId="{41EFCA6E-F47B-4102-8A5D-4ED86A122A6F}" type="pres">
      <dgm:prSet presAssocID="{7835506E-3515-4EA0-B5C6-336A6C4189BC}" presName="spacer" presStyleCnt="0"/>
      <dgm:spPr/>
    </dgm:pt>
    <dgm:pt modelId="{31BD4DDE-3674-4474-A575-1F8B7BC2D581}" type="pres">
      <dgm:prSet presAssocID="{8EC56E4B-5B95-414E-85F0-3DB1D73E8016}" presName="parentText" presStyleLbl="node1" presStyleIdx="4" presStyleCnt="5">
        <dgm:presLayoutVars>
          <dgm:chMax val="0"/>
          <dgm:bulletEnabled val="1"/>
        </dgm:presLayoutVars>
      </dgm:prSet>
      <dgm:spPr/>
      <dgm:t>
        <a:bodyPr/>
        <a:lstStyle/>
        <a:p>
          <a:endParaRPr lang="en-US"/>
        </a:p>
      </dgm:t>
    </dgm:pt>
    <dgm:pt modelId="{2B2036F2-2537-45A1-9054-2BBC0AB8649F}" type="pres">
      <dgm:prSet presAssocID="{8EC56E4B-5B95-414E-85F0-3DB1D73E8016}" presName="childText" presStyleLbl="revTx" presStyleIdx="0" presStyleCnt="1">
        <dgm:presLayoutVars>
          <dgm:bulletEnabled val="1"/>
        </dgm:presLayoutVars>
      </dgm:prSet>
      <dgm:spPr/>
      <dgm:t>
        <a:bodyPr/>
        <a:lstStyle/>
        <a:p>
          <a:endParaRPr lang="en-US"/>
        </a:p>
      </dgm:t>
    </dgm:pt>
  </dgm:ptLst>
  <dgm:cxnLst>
    <dgm:cxn modelId="{3D240638-06C8-43C6-B24A-B29A90DB9BEF}" srcId="{CEB26162-AAA0-4C57-9240-4BCE32B6F7A8}" destId="{8EC56E4B-5B95-414E-85F0-3DB1D73E8016}" srcOrd="4" destOrd="0" parTransId="{E1452C57-9F89-49AC-AD5E-48751FD71685}" sibTransId="{A69B7B63-54AF-4D1F-9C3D-B7AD751B5168}"/>
    <dgm:cxn modelId="{1F39CC03-E558-491D-A93D-7EC43FFA3640}" srcId="{CEB26162-AAA0-4C57-9240-4BCE32B6F7A8}" destId="{B3F5D80D-DE6C-4363-9E77-7C58E2E94540}" srcOrd="1" destOrd="0" parTransId="{15363DEC-3A63-4D49-BBBD-25FCE0E37FC0}" sibTransId="{8DDD20C4-7FA1-4B8C-BFFF-FE49E6C6353C}"/>
    <dgm:cxn modelId="{2ADB2238-9815-4106-9B59-51CF8376DC24}" srcId="{CEB26162-AAA0-4C57-9240-4BCE32B6F7A8}" destId="{81191240-9229-472C-9ED0-F508F30C488F}" srcOrd="3" destOrd="0" parTransId="{3887C62E-B870-4350-B073-5E7026996B6E}" sibTransId="{7835506E-3515-4EA0-B5C6-336A6C4189BC}"/>
    <dgm:cxn modelId="{1F2A2220-6692-4BFD-B45F-3ED657049BF2}" type="presOf" srcId="{CEB26162-AAA0-4C57-9240-4BCE32B6F7A8}" destId="{347AA37D-E273-4ACF-91B2-6CEBBA624D3A}" srcOrd="0" destOrd="0" presId="urn:microsoft.com/office/officeart/2005/8/layout/vList2"/>
    <dgm:cxn modelId="{ABF6ADBD-02A8-43BB-B856-6503477FD2B1}" type="presOf" srcId="{B64A547F-BBB9-447E-8704-BD363885DD38}" destId="{FD7338E4-2DDB-4CC2-A034-CB223B19F305}" srcOrd="0" destOrd="0" presId="urn:microsoft.com/office/officeart/2005/8/layout/vList2"/>
    <dgm:cxn modelId="{E13780B6-A001-4319-AE99-E5080F4CCB7A}" type="presOf" srcId="{B3F5D80D-DE6C-4363-9E77-7C58E2E94540}" destId="{9144F205-DEC6-48A7-BC8F-FE4F8BC70EB9}" srcOrd="0" destOrd="0" presId="urn:microsoft.com/office/officeart/2005/8/layout/vList2"/>
    <dgm:cxn modelId="{6442C5B5-45AF-4A10-A09B-BC1051B96799}" type="presOf" srcId="{77D397E3-6526-4248-98C0-D534FC64ECBE}" destId="{2B2036F2-2537-45A1-9054-2BBC0AB8649F}" srcOrd="0" destOrd="1" presId="urn:microsoft.com/office/officeart/2005/8/layout/vList2"/>
    <dgm:cxn modelId="{770CB2AC-B36E-425C-90AB-A3F0ED661296}" srcId="{8EC56E4B-5B95-414E-85F0-3DB1D73E8016}" destId="{D17C9C31-0968-4BF4-B9B4-F88896AF5C0B}" srcOrd="0" destOrd="0" parTransId="{8008CBD9-EFDE-46EF-9245-D4303A7C13BB}" sibTransId="{D043841B-04E8-4A4C-9517-C81EFA6E8426}"/>
    <dgm:cxn modelId="{3CFB9391-24D3-40A5-A714-81B0B07F0274}" type="presOf" srcId="{81191240-9229-472C-9ED0-F508F30C488F}" destId="{303FF36B-9781-4E55-ACB7-580E7EB6B436}" srcOrd="0" destOrd="0" presId="urn:microsoft.com/office/officeart/2005/8/layout/vList2"/>
    <dgm:cxn modelId="{92CDCD65-137A-4430-A6F1-EE0540CC7186}" srcId="{CEB26162-AAA0-4C57-9240-4BCE32B6F7A8}" destId="{16C8C64D-B4AF-4B24-B1D7-C0713607EEEF}" srcOrd="0" destOrd="0" parTransId="{D8FB037A-77D6-41AA-9E81-5A79C3F0B15D}" sibTransId="{55599CA4-19B3-4DE5-8E9F-9710ACE61103}"/>
    <dgm:cxn modelId="{D124B421-3492-4E6D-BD32-8336E4551D04}" type="presOf" srcId="{D17C9C31-0968-4BF4-B9B4-F88896AF5C0B}" destId="{2B2036F2-2537-45A1-9054-2BBC0AB8649F}" srcOrd="0" destOrd="0" presId="urn:microsoft.com/office/officeart/2005/8/layout/vList2"/>
    <dgm:cxn modelId="{A5362206-E199-494D-8938-1C300DB934D2}" type="presOf" srcId="{8EC56E4B-5B95-414E-85F0-3DB1D73E8016}" destId="{31BD4DDE-3674-4474-A575-1F8B7BC2D581}" srcOrd="0" destOrd="0" presId="urn:microsoft.com/office/officeart/2005/8/layout/vList2"/>
    <dgm:cxn modelId="{A1247758-7AA2-4250-9DC9-DDF68C5394FF}" type="presOf" srcId="{16C8C64D-B4AF-4B24-B1D7-C0713607EEEF}" destId="{4B027DCF-D4CB-4FDC-9F68-F442741A1E56}" srcOrd="0" destOrd="0" presId="urn:microsoft.com/office/officeart/2005/8/layout/vList2"/>
    <dgm:cxn modelId="{7ED7C56F-D3A1-4FBB-BD68-2A1B5BD7A2A8}" srcId="{CEB26162-AAA0-4C57-9240-4BCE32B6F7A8}" destId="{B64A547F-BBB9-447E-8704-BD363885DD38}" srcOrd="2" destOrd="0" parTransId="{D24D814A-0276-4F47-9542-BDE2CA4109DC}" sibTransId="{29FAA3B8-CD7A-42F2-82D0-1E9EF38EC515}"/>
    <dgm:cxn modelId="{EB78B01F-2CAC-4EC8-BFD7-1DB361EFB89F}" srcId="{8EC56E4B-5B95-414E-85F0-3DB1D73E8016}" destId="{77D397E3-6526-4248-98C0-D534FC64ECBE}" srcOrd="1" destOrd="0" parTransId="{A7FE4675-4BFA-4E27-AE8B-B54819C1F948}" sibTransId="{B3EB2870-855A-4A6E-883F-257408A7C9A2}"/>
    <dgm:cxn modelId="{F87FF8DB-C33A-4628-9B34-0192B5668579}" type="presParOf" srcId="{347AA37D-E273-4ACF-91B2-6CEBBA624D3A}" destId="{4B027DCF-D4CB-4FDC-9F68-F442741A1E56}" srcOrd="0" destOrd="0" presId="urn:microsoft.com/office/officeart/2005/8/layout/vList2"/>
    <dgm:cxn modelId="{FDA7AD19-2967-4F74-8E09-47973ED5A60F}" type="presParOf" srcId="{347AA37D-E273-4ACF-91B2-6CEBBA624D3A}" destId="{4E46174B-489C-4A94-B12A-717E6B040E2A}" srcOrd="1" destOrd="0" presId="urn:microsoft.com/office/officeart/2005/8/layout/vList2"/>
    <dgm:cxn modelId="{87259AA0-A828-49BD-AC1A-3920C6D7AFBF}" type="presParOf" srcId="{347AA37D-E273-4ACF-91B2-6CEBBA624D3A}" destId="{9144F205-DEC6-48A7-BC8F-FE4F8BC70EB9}" srcOrd="2" destOrd="0" presId="urn:microsoft.com/office/officeart/2005/8/layout/vList2"/>
    <dgm:cxn modelId="{C62E2B50-B1CE-41F5-B46D-3A10CF9D2766}" type="presParOf" srcId="{347AA37D-E273-4ACF-91B2-6CEBBA624D3A}" destId="{53541E2D-8194-4F06-8FBB-3573C51BF0F4}" srcOrd="3" destOrd="0" presId="urn:microsoft.com/office/officeart/2005/8/layout/vList2"/>
    <dgm:cxn modelId="{C267BC52-A2A1-435C-AE25-32ABA7F60BC6}" type="presParOf" srcId="{347AA37D-E273-4ACF-91B2-6CEBBA624D3A}" destId="{FD7338E4-2DDB-4CC2-A034-CB223B19F305}" srcOrd="4" destOrd="0" presId="urn:microsoft.com/office/officeart/2005/8/layout/vList2"/>
    <dgm:cxn modelId="{803D65E5-6599-43A3-93FB-4F1B144E9711}" type="presParOf" srcId="{347AA37D-E273-4ACF-91B2-6CEBBA624D3A}" destId="{E4430E4E-AEBC-47C0-8221-0602A1424135}" srcOrd="5" destOrd="0" presId="urn:microsoft.com/office/officeart/2005/8/layout/vList2"/>
    <dgm:cxn modelId="{8CA34F17-F638-40D1-9643-15B38E6928C3}" type="presParOf" srcId="{347AA37D-E273-4ACF-91B2-6CEBBA624D3A}" destId="{303FF36B-9781-4E55-ACB7-580E7EB6B436}" srcOrd="6" destOrd="0" presId="urn:microsoft.com/office/officeart/2005/8/layout/vList2"/>
    <dgm:cxn modelId="{DE48398F-AEFA-42AC-96FA-5DB1D62ED992}" type="presParOf" srcId="{347AA37D-E273-4ACF-91B2-6CEBBA624D3A}" destId="{41EFCA6E-F47B-4102-8A5D-4ED86A122A6F}" srcOrd="7" destOrd="0" presId="urn:microsoft.com/office/officeart/2005/8/layout/vList2"/>
    <dgm:cxn modelId="{225F3F9F-AA1C-46A8-90B0-905C13478EC4}" type="presParOf" srcId="{347AA37D-E273-4ACF-91B2-6CEBBA624D3A}" destId="{31BD4DDE-3674-4474-A575-1F8B7BC2D581}" srcOrd="8" destOrd="0" presId="urn:microsoft.com/office/officeart/2005/8/layout/vList2"/>
    <dgm:cxn modelId="{DD8EE907-6BBC-442C-9AFC-044A9A695FF5}" type="presParOf" srcId="{347AA37D-E273-4ACF-91B2-6CEBBA624D3A}" destId="{2B2036F2-2537-45A1-9054-2BBC0AB8649F}" srcOrd="9"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27DCF-D4CB-4FDC-9F68-F442741A1E56}">
      <dsp:nvSpPr>
        <dsp:cNvPr id="0" name=""/>
        <dsp:cNvSpPr/>
      </dsp:nvSpPr>
      <dsp:spPr>
        <a:xfrm>
          <a:off x="0" y="46093"/>
          <a:ext cx="6096000" cy="599625"/>
        </a:xfrm>
        <a:prstGeom prst="roundRect">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Accessing 3in1/Menu Options</a:t>
          </a:r>
          <a:endParaRPr lang="en-US" sz="2500" kern="1200" dirty="0"/>
        </a:p>
      </dsp:txBody>
      <dsp:txXfrm>
        <a:off x="29271" y="75364"/>
        <a:ext cx="6037458" cy="541083"/>
      </dsp:txXfrm>
    </dsp:sp>
    <dsp:sp modelId="{9144F205-DEC6-48A7-BC8F-FE4F8BC70EB9}">
      <dsp:nvSpPr>
        <dsp:cNvPr id="0" name=""/>
        <dsp:cNvSpPr/>
      </dsp:nvSpPr>
      <dsp:spPr>
        <a:xfrm>
          <a:off x="0" y="717718"/>
          <a:ext cx="6096000" cy="599625"/>
        </a:xfrm>
        <a:prstGeom prst="roundRect">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Registration </a:t>
          </a:r>
        </a:p>
      </dsp:txBody>
      <dsp:txXfrm>
        <a:off x="29271" y="746989"/>
        <a:ext cx="6037458" cy="541083"/>
      </dsp:txXfrm>
    </dsp:sp>
    <dsp:sp modelId="{FD7338E4-2DDB-4CC2-A034-CB223B19F305}">
      <dsp:nvSpPr>
        <dsp:cNvPr id="0" name=""/>
        <dsp:cNvSpPr/>
      </dsp:nvSpPr>
      <dsp:spPr>
        <a:xfrm>
          <a:off x="0" y="1389343"/>
          <a:ext cx="6096000" cy="599625"/>
        </a:xfrm>
        <a:prstGeom prst="roundRect">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SF44 Orders</a:t>
          </a:r>
          <a:endParaRPr lang="en-US" sz="2500" kern="1200" dirty="0"/>
        </a:p>
      </dsp:txBody>
      <dsp:txXfrm>
        <a:off x="29271" y="1418614"/>
        <a:ext cx="6037458" cy="541083"/>
      </dsp:txXfrm>
    </dsp:sp>
    <dsp:sp modelId="{303FF36B-9781-4E55-ACB7-580E7EB6B436}">
      <dsp:nvSpPr>
        <dsp:cNvPr id="0" name=""/>
        <dsp:cNvSpPr/>
      </dsp:nvSpPr>
      <dsp:spPr>
        <a:xfrm>
          <a:off x="0" y="2060968"/>
          <a:ext cx="6096000" cy="599625"/>
        </a:xfrm>
        <a:prstGeom prst="roundRect">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KO Dashboard</a:t>
          </a:r>
          <a:endParaRPr lang="en-US" sz="2500" kern="1200" dirty="0"/>
        </a:p>
      </dsp:txBody>
      <dsp:txXfrm>
        <a:off x="29271" y="2090239"/>
        <a:ext cx="6037458" cy="541083"/>
      </dsp:txXfrm>
    </dsp:sp>
    <dsp:sp modelId="{31BD4DDE-3674-4474-A575-1F8B7BC2D581}">
      <dsp:nvSpPr>
        <dsp:cNvPr id="0" name=""/>
        <dsp:cNvSpPr/>
      </dsp:nvSpPr>
      <dsp:spPr>
        <a:xfrm>
          <a:off x="0" y="2732593"/>
          <a:ext cx="6096000" cy="599625"/>
        </a:xfrm>
        <a:prstGeom prst="roundRect">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Adding Certificates to Mobile Device</a:t>
          </a:r>
          <a:endParaRPr lang="en-US" sz="2500" kern="1200" dirty="0"/>
        </a:p>
      </dsp:txBody>
      <dsp:txXfrm>
        <a:off x="29271" y="2761864"/>
        <a:ext cx="6037458" cy="541083"/>
      </dsp:txXfrm>
    </dsp:sp>
    <dsp:sp modelId="{2B2036F2-2537-45A1-9054-2BBC0AB8649F}">
      <dsp:nvSpPr>
        <dsp:cNvPr id="0" name=""/>
        <dsp:cNvSpPr/>
      </dsp:nvSpPr>
      <dsp:spPr>
        <a:xfrm>
          <a:off x="0" y="3332218"/>
          <a:ext cx="609600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IOS</a:t>
          </a:r>
          <a:endParaRPr lang="en-US" sz="2000" kern="1200" dirty="0"/>
        </a:p>
        <a:p>
          <a:pPr marL="228600" lvl="1" indent="-228600" algn="l" defTabSz="889000">
            <a:lnSpc>
              <a:spcPct val="90000"/>
            </a:lnSpc>
            <a:spcBef>
              <a:spcPct val="0"/>
            </a:spcBef>
            <a:spcAft>
              <a:spcPct val="20000"/>
            </a:spcAft>
            <a:buChar char="••"/>
          </a:pPr>
          <a:r>
            <a:rPr lang="en-US" sz="2000" kern="1200" dirty="0" smtClean="0"/>
            <a:t>Android</a:t>
          </a:r>
          <a:endParaRPr lang="en-US" sz="2000" kern="1200" dirty="0"/>
        </a:p>
      </dsp:txBody>
      <dsp:txXfrm>
        <a:off x="0" y="3332218"/>
        <a:ext cx="6096000" cy="6856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E96337E-C1FC-F04F-B544-674634334192}" type="datetimeFigureOut">
              <a:rPr lang="en-US" smtClean="0"/>
              <a:t>9/12/2018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8C50A4-BDAC-2049-BEC8-F51E2EDBDD70}" type="slidenum">
              <a:rPr lang="en-US" smtClean="0"/>
              <a:t>‹#›</a:t>
            </a:fld>
            <a:endParaRPr lang="en-US"/>
          </a:p>
        </p:txBody>
      </p:sp>
    </p:spTree>
    <p:extLst>
      <p:ext uri="{BB962C8B-B14F-4D97-AF65-F5344CB8AC3E}">
        <p14:creationId xmlns:p14="http://schemas.microsoft.com/office/powerpoint/2010/main" val="396157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4F8147-B8B3-4CA0-865D-949812C031F4}" type="datetimeFigureOut">
              <a:rPr lang="en-US" smtClean="0"/>
              <a:t>9/12/2018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4885C2-6ADB-43F5-974D-3A3FD3BB1045}" type="slidenum">
              <a:rPr lang="en-US" smtClean="0"/>
              <a:t>‹#›</a:t>
            </a:fld>
            <a:endParaRPr lang="en-US"/>
          </a:p>
        </p:txBody>
      </p:sp>
    </p:spTree>
    <p:extLst>
      <p:ext uri="{BB962C8B-B14F-4D97-AF65-F5344CB8AC3E}">
        <p14:creationId xmlns:p14="http://schemas.microsoft.com/office/powerpoint/2010/main" val="7320281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Guidance 26-Jun:</a:t>
            </a:r>
            <a:r>
              <a:rPr lang="en-US" baseline="0" dirty="0" smtClean="0"/>
              <a:t> Would like to see a refresh of this title slide. Should be able to see representation of all services and civilians (i.e. humanitarian effort). Director would like for us to bring him a few recommendations of possible design refreshes.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70284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tx1"/>
                </a:solidFill>
              </a:defRPr>
            </a:lvl1pPr>
          </a:lstStyle>
          <a:p>
            <a:fld id="{D0406C7E-46EF-B24E-8B25-69D927A08592}" type="slidenum">
              <a:rPr lang="en-US" smtClean="0"/>
              <a:pPr/>
              <a:t>‹#›</a:t>
            </a:fld>
            <a:endParaRPr lang="en-US"/>
          </a:p>
        </p:txBody>
      </p:sp>
    </p:spTree>
    <p:extLst>
      <p:ext uri="{BB962C8B-B14F-4D97-AF65-F5344CB8AC3E}">
        <p14:creationId xmlns:p14="http://schemas.microsoft.com/office/powerpoint/2010/main" val="299859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795451" y="2829651"/>
            <a:ext cx="4737464" cy="584109"/>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6" name="Text Placeholder 5"/>
          <p:cNvSpPr>
            <a:spLocks noGrp="1"/>
          </p:cNvSpPr>
          <p:nvPr>
            <p:ph type="body" sz="quarter" idx="10"/>
          </p:nvPr>
        </p:nvSpPr>
        <p:spPr>
          <a:xfrm>
            <a:off x="2960914" y="4241800"/>
            <a:ext cx="4354286" cy="452120"/>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5pPr marL="1828800" indent="0">
              <a:buNone/>
              <a:defRPr/>
            </a:lvl5pPr>
          </a:lstStyle>
          <a:p>
            <a:pPr lvl="0"/>
            <a:r>
              <a:rPr lang="en-US" dirty="0" smtClean="0"/>
              <a:t>Edit Master text styles</a:t>
            </a:r>
          </a:p>
        </p:txBody>
      </p:sp>
    </p:spTree>
    <p:extLst>
      <p:ext uri="{BB962C8B-B14F-4D97-AF65-F5344CB8AC3E}">
        <p14:creationId xmlns:p14="http://schemas.microsoft.com/office/powerpoint/2010/main" val="3941882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923109" y="214972"/>
            <a:ext cx="7306491" cy="577833"/>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628650" y="1308083"/>
            <a:ext cx="7886699" cy="4848877"/>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109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923109" y="214972"/>
            <a:ext cx="7306491" cy="577833"/>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7" name="Content Placeholder 7"/>
          <p:cNvSpPr>
            <a:spLocks noGrp="1"/>
          </p:cNvSpPr>
          <p:nvPr>
            <p:ph sz="quarter" idx="10"/>
          </p:nvPr>
        </p:nvSpPr>
        <p:spPr>
          <a:xfrm>
            <a:off x="323850" y="1308083"/>
            <a:ext cx="4039143" cy="4848877"/>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7"/>
          <p:cNvSpPr>
            <a:spLocks noGrp="1"/>
          </p:cNvSpPr>
          <p:nvPr>
            <p:ph sz="quarter" idx="11"/>
          </p:nvPr>
        </p:nvSpPr>
        <p:spPr>
          <a:xfrm>
            <a:off x="4807131" y="1308083"/>
            <a:ext cx="3966756" cy="4848877"/>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66516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923109" y="214972"/>
            <a:ext cx="7306491" cy="577833"/>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619613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052848"/>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25400"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a:spLocks noChangeArrowheads="1"/>
          </p:cNvSpPr>
          <p:nvPr/>
        </p:nvSpPr>
        <p:spPr bwMode="auto">
          <a:xfrm>
            <a:off x="266700" y="100013"/>
            <a:ext cx="87249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prstClr val="white"/>
                </a:solidFill>
                <a:latin typeface="Copperplate Gothic Bold" charset="0"/>
                <a:cs typeface="Cambria Math" charset="0"/>
              </a:rPr>
              <a:t>DEFENSE LOGISTICS AGENCY</a:t>
            </a:r>
          </a:p>
          <a:p>
            <a:pPr algn="ctr" eaLnBrk="1" hangingPunct="1">
              <a:defRPr/>
            </a:pPr>
            <a:r>
              <a:rPr lang="en-US" sz="1400" dirty="0" smtClean="0">
                <a:solidFill>
                  <a:prstClr val="white"/>
                </a:solidFill>
                <a:latin typeface="Copperplate Gothic Bold" charset="0"/>
                <a:cs typeface="Cambria Math" charset="0"/>
              </a:rPr>
              <a:t>AMERICA</a:t>
            </a:r>
            <a:r>
              <a:rPr lang="ja-JP" altLang="en-US" sz="1400" dirty="0" smtClean="0">
                <a:solidFill>
                  <a:prstClr val="white"/>
                </a:solidFill>
                <a:latin typeface="Copperplate Gothic Bold" charset="0"/>
                <a:cs typeface="Cambria Math" charset="0"/>
              </a:rPr>
              <a:t>’</a:t>
            </a:r>
            <a:r>
              <a:rPr lang="en-US" sz="1400" dirty="0" smtClean="0">
                <a:solidFill>
                  <a:prstClr val="white"/>
                </a:solidFill>
                <a:latin typeface="Copperplate Gothic Bold" charset="0"/>
                <a:cs typeface="Cambria Math" charset="0"/>
              </a:rPr>
              <a:t>S COMBAT LOGISTICS SUPPORT AGENCY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6" y="990600"/>
            <a:ext cx="9143996" cy="5491252"/>
          </a:xfrm>
          <a:prstGeom prst="rect">
            <a:avLst/>
          </a:prstGeom>
        </p:spPr>
      </p:pic>
      <p:sp>
        <p:nvSpPr>
          <p:cNvPr id="11" name="TextBox 10"/>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295" y="123654"/>
            <a:ext cx="769859" cy="769859"/>
          </a:xfrm>
          <a:prstGeom prst="rect">
            <a:avLst/>
          </a:prstGeom>
          <a:effectLst>
            <a:outerShdw blurRad="50800" dist="38100" dir="2700000" algn="tl" rotWithShape="0">
              <a:prstClr val="black">
                <a:alpha val="70000"/>
              </a:prstClr>
            </a:outerShdw>
          </a:effectLst>
        </p:spPr>
      </p:pic>
      <p:pic>
        <p:nvPicPr>
          <p:cNvPr id="16"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963449" y="125922"/>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45530"/>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9267"/>
            <a:ext cx="91440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499367"/>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sp>
        <p:nvSpPr>
          <p:cNvPr id="4" name="Rectangle 3"/>
          <p:cNvSpPr/>
          <p:nvPr userDrawn="1"/>
        </p:nvSpPr>
        <p:spPr>
          <a:xfrm>
            <a:off x="0" y="0"/>
            <a:ext cx="91440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295" y="123654"/>
            <a:ext cx="769859" cy="769859"/>
          </a:xfrm>
          <a:prstGeom prst="rect">
            <a:avLst/>
          </a:prstGeom>
          <a:effectLst>
            <a:outerShdw blurRad="50800" dist="38100" dir="2700000" algn="tl" rotWithShape="0">
              <a:prstClr val="black">
                <a:alpha val="70000"/>
              </a:prstClr>
            </a:outerShdw>
          </a:effectLst>
        </p:spPr>
      </p:pic>
      <p:pic>
        <p:nvPicPr>
          <p:cNvPr id="8" name="Picture 5"/>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7963449" y="125922"/>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08091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7615" y="3053106"/>
            <a:ext cx="4648200" cy="400110"/>
          </a:xfrm>
          <a:prstGeom prst="rect">
            <a:avLst/>
          </a:prstGeom>
          <a:noFill/>
        </p:spPr>
        <p:txBody>
          <a:bodyPr wrap="square" rtlCol="0">
            <a:spAutoFit/>
          </a:bodyPr>
          <a:lstStyle/>
          <a:p>
            <a:pPr algn="ctr" defTabSz="914400" fontAlgn="base">
              <a:spcBef>
                <a:spcPct val="0"/>
              </a:spcBef>
              <a:spcAft>
                <a:spcPct val="0"/>
              </a:spcAft>
            </a:pPr>
            <a:endParaRPr lang="en-US" sz="2000" b="1" i="1" dirty="0">
              <a:solidFill>
                <a:prstClr val="black"/>
              </a:solidFill>
              <a:latin typeface="Calibri"/>
              <a:cs typeface="Arial" panose="020B0604020202020204" pitchFamily="34" charset="0"/>
            </a:endParaRPr>
          </a:p>
        </p:txBody>
      </p:sp>
      <p:sp>
        <p:nvSpPr>
          <p:cNvPr id="5" name="Title 4"/>
          <p:cNvSpPr>
            <a:spLocks noGrp="1"/>
          </p:cNvSpPr>
          <p:nvPr>
            <p:ph type="title"/>
          </p:nvPr>
        </p:nvSpPr>
        <p:spPr/>
        <p:txBody>
          <a:bodyPr/>
          <a:lstStyle/>
          <a:p>
            <a:r>
              <a:rPr lang="en-US" dirty="0" smtClean="0"/>
              <a:t>3in1 Next Gen Web Application</a:t>
            </a:r>
            <a:br>
              <a:rPr lang="en-US" dirty="0" smtClean="0"/>
            </a:br>
            <a:endParaRPr lang="en-US" dirty="0"/>
          </a:p>
        </p:txBody>
      </p:sp>
      <p:sp>
        <p:nvSpPr>
          <p:cNvPr id="6" name="Text Placeholder 5"/>
          <p:cNvSpPr>
            <a:spLocks noGrp="1"/>
          </p:cNvSpPr>
          <p:nvPr>
            <p:ph type="body" sz="quarter" idx="10"/>
          </p:nvPr>
        </p:nvSpPr>
        <p:spPr/>
        <p:txBody>
          <a:bodyPr/>
          <a:lstStyle/>
          <a:p>
            <a:r>
              <a:rPr lang="en-US" dirty="0" smtClean="0"/>
              <a:t>Defense Logistics Agency</a:t>
            </a:r>
          </a:p>
          <a:p>
            <a:r>
              <a:rPr lang="en-US" dirty="0" smtClean="0"/>
              <a:t>Presented by 3in1 PMO</a:t>
            </a:r>
            <a:endParaRPr lang="en-US" dirty="0"/>
          </a:p>
        </p:txBody>
      </p:sp>
    </p:spTree>
    <p:extLst>
      <p:ext uri="{BB962C8B-B14F-4D97-AF65-F5344CB8AC3E}">
        <p14:creationId xmlns:p14="http://schemas.microsoft.com/office/powerpoint/2010/main" val="144224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10</a:t>
            </a:fld>
            <a:endParaRPr lang="en-US"/>
          </a:p>
        </p:txBody>
      </p:sp>
      <p:sp>
        <p:nvSpPr>
          <p:cNvPr id="3" name="Title 2"/>
          <p:cNvSpPr>
            <a:spLocks noGrp="1"/>
          </p:cNvSpPr>
          <p:nvPr>
            <p:ph type="title"/>
          </p:nvPr>
        </p:nvSpPr>
        <p:spPr/>
        <p:txBody>
          <a:bodyPr/>
          <a:lstStyle/>
          <a:p>
            <a:r>
              <a:rPr lang="en-US" sz="3200" dirty="0" smtClean="0"/>
              <a:t>Adding Images &amp; Saving SF44s</a:t>
            </a:r>
            <a:endParaRPr lang="en-US" sz="3200" dirty="0"/>
          </a:p>
        </p:txBody>
      </p:sp>
      <p:pic>
        <p:nvPicPr>
          <p:cNvPr id="4" name="Picture 3"/>
          <p:cNvPicPr>
            <a:picLocks noChangeAspect="1"/>
          </p:cNvPicPr>
          <p:nvPr/>
        </p:nvPicPr>
        <p:blipFill>
          <a:blip r:embed="rId2"/>
          <a:stretch>
            <a:fillRect/>
          </a:stretch>
        </p:blipFill>
        <p:spPr>
          <a:xfrm>
            <a:off x="345652" y="1290205"/>
            <a:ext cx="4895850" cy="1095375"/>
          </a:xfrm>
          <a:prstGeom prst="rect">
            <a:avLst/>
          </a:prstGeom>
        </p:spPr>
      </p:pic>
      <p:pic>
        <p:nvPicPr>
          <p:cNvPr id="5" name="Picture 4"/>
          <p:cNvPicPr>
            <a:picLocks noChangeAspect="1"/>
          </p:cNvPicPr>
          <p:nvPr/>
        </p:nvPicPr>
        <p:blipFill>
          <a:blip r:embed="rId3"/>
          <a:stretch>
            <a:fillRect/>
          </a:stretch>
        </p:blipFill>
        <p:spPr>
          <a:xfrm>
            <a:off x="575697" y="4439115"/>
            <a:ext cx="4876800" cy="1619250"/>
          </a:xfrm>
          <a:prstGeom prst="rect">
            <a:avLst/>
          </a:prstGeom>
        </p:spPr>
      </p:pic>
      <p:pic>
        <p:nvPicPr>
          <p:cNvPr id="8" name="Snagit_PPT41E0"/>
          <p:cNvPicPr>
            <a:picLocks noChangeAspect="1"/>
          </p:cNvPicPr>
          <p:nvPr/>
        </p:nvPicPr>
        <p:blipFill rotWithShape="1">
          <a:blip r:embed="rId4">
            <a:extLst>
              <a:ext uri="{28A0092B-C50C-407E-A947-70E740481C1C}">
                <a14:useLocalDpi xmlns:a14="http://schemas.microsoft.com/office/drawing/2010/main" val="0"/>
              </a:ext>
            </a:extLst>
          </a:blip>
          <a:srcRect l="15000" t="87846" r="14722"/>
          <a:stretch/>
        </p:blipFill>
        <p:spPr>
          <a:xfrm>
            <a:off x="272628" y="3114482"/>
            <a:ext cx="8607451" cy="697219"/>
          </a:xfrm>
          <a:prstGeom prst="rect">
            <a:avLst/>
          </a:prstGeom>
          <a:effectLst>
            <a:outerShdw blurRad="50800" dist="38100" dir="8100000" algn="tr" rotWithShape="0">
              <a:prstClr val="black">
                <a:alpha val="40000"/>
              </a:prstClr>
            </a:outerShdw>
          </a:effectLst>
        </p:spPr>
      </p:pic>
      <p:sp>
        <p:nvSpPr>
          <p:cNvPr id="9" name="Rectangular Callout 8"/>
          <p:cNvSpPr/>
          <p:nvPr/>
        </p:nvSpPr>
        <p:spPr>
          <a:xfrm>
            <a:off x="5241502" y="1188719"/>
            <a:ext cx="2929909" cy="1298349"/>
          </a:xfrm>
          <a:prstGeom prst="wedgeRectCallout">
            <a:avLst>
              <a:gd name="adj1" fmla="val -23563"/>
              <a:gd name="adj2" fmla="val 93773"/>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3">
                    <a:lumMod val="50000"/>
                  </a:schemeClr>
                </a:solidFill>
              </a:rPr>
              <a:t>By selecting </a:t>
            </a:r>
            <a:r>
              <a:rPr lang="en-US" sz="1400" b="1" dirty="0">
                <a:solidFill>
                  <a:schemeClr val="accent3">
                    <a:lumMod val="50000"/>
                  </a:schemeClr>
                </a:solidFill>
              </a:rPr>
              <a:t>Images</a:t>
            </a:r>
            <a:r>
              <a:rPr lang="en-US" sz="1400" dirty="0">
                <a:solidFill>
                  <a:schemeClr val="accent3">
                    <a:lumMod val="50000"/>
                  </a:schemeClr>
                </a:solidFill>
              </a:rPr>
              <a:t> at the bottom of the SF44 the website will allow for users to attach a picture of the receipts. FOOs will be prompted to save as a draft before adding a photo. </a:t>
            </a:r>
          </a:p>
        </p:txBody>
      </p:sp>
      <p:sp>
        <p:nvSpPr>
          <p:cNvPr id="10" name="Rectangular Callout 9"/>
          <p:cNvSpPr/>
          <p:nvPr/>
        </p:nvSpPr>
        <p:spPr>
          <a:xfrm>
            <a:off x="5452497" y="4671015"/>
            <a:ext cx="2950915" cy="1155450"/>
          </a:xfrm>
          <a:prstGeom prst="wedgeRectCallout">
            <a:avLst>
              <a:gd name="adj1" fmla="val -30290"/>
              <a:gd name="adj2" fmla="val -124822"/>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3">
                    <a:lumMod val="50000"/>
                  </a:schemeClr>
                </a:solidFill>
              </a:rPr>
              <a:t>By selecting </a:t>
            </a:r>
            <a:r>
              <a:rPr lang="en-US" sz="1400" b="1" dirty="0">
                <a:solidFill>
                  <a:schemeClr val="accent3">
                    <a:lumMod val="50000"/>
                  </a:schemeClr>
                </a:solidFill>
              </a:rPr>
              <a:t>Save SF44 </a:t>
            </a:r>
            <a:r>
              <a:rPr lang="en-US" sz="1400" dirty="0">
                <a:solidFill>
                  <a:schemeClr val="accent3">
                    <a:lumMod val="50000"/>
                  </a:schemeClr>
                </a:solidFill>
              </a:rPr>
              <a:t>the FOO will be promoted with the following statement. Once they have agreed it will then transmit to the appropriate KO. </a:t>
            </a:r>
          </a:p>
        </p:txBody>
      </p:sp>
    </p:spTree>
    <p:extLst>
      <p:ext uri="{BB962C8B-B14F-4D97-AF65-F5344CB8AC3E}">
        <p14:creationId xmlns:p14="http://schemas.microsoft.com/office/powerpoint/2010/main" val="125376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11</a:t>
            </a:fld>
            <a:endParaRPr lang="en-US"/>
          </a:p>
        </p:txBody>
      </p:sp>
      <p:sp>
        <p:nvSpPr>
          <p:cNvPr id="3" name="Title 2"/>
          <p:cNvSpPr>
            <a:spLocks noGrp="1"/>
          </p:cNvSpPr>
          <p:nvPr>
            <p:ph type="title"/>
          </p:nvPr>
        </p:nvSpPr>
        <p:spPr/>
        <p:txBody>
          <a:bodyPr/>
          <a:lstStyle/>
          <a:p>
            <a:r>
              <a:rPr lang="en-US" dirty="0" smtClean="0"/>
              <a:t>Checking SF44 Status</a:t>
            </a:r>
            <a:endParaRPr lang="en-US" dirty="0"/>
          </a:p>
        </p:txBody>
      </p:sp>
      <p:pic>
        <p:nvPicPr>
          <p:cNvPr id="4" name="Picture 3"/>
          <p:cNvPicPr>
            <a:picLocks noChangeAspect="1"/>
          </p:cNvPicPr>
          <p:nvPr/>
        </p:nvPicPr>
        <p:blipFill>
          <a:blip r:embed="rId2"/>
          <a:stretch>
            <a:fillRect/>
          </a:stretch>
        </p:blipFill>
        <p:spPr>
          <a:xfrm>
            <a:off x="0" y="923925"/>
            <a:ext cx="6877050" cy="2352675"/>
          </a:xfrm>
          <a:prstGeom prst="rect">
            <a:avLst/>
          </a:prstGeom>
        </p:spPr>
      </p:pic>
      <p:pic>
        <p:nvPicPr>
          <p:cNvPr id="5" name="Picture 4"/>
          <p:cNvPicPr>
            <a:picLocks noChangeAspect="1"/>
          </p:cNvPicPr>
          <p:nvPr/>
        </p:nvPicPr>
        <p:blipFill>
          <a:blip r:embed="rId3"/>
          <a:stretch>
            <a:fillRect/>
          </a:stretch>
        </p:blipFill>
        <p:spPr>
          <a:xfrm>
            <a:off x="2222498" y="4699000"/>
            <a:ext cx="6896100" cy="1733550"/>
          </a:xfrm>
          <a:prstGeom prst="rect">
            <a:avLst/>
          </a:prstGeom>
        </p:spPr>
      </p:pic>
      <p:sp>
        <p:nvSpPr>
          <p:cNvPr id="6" name="Rectangle 5"/>
          <p:cNvSpPr/>
          <p:nvPr/>
        </p:nvSpPr>
        <p:spPr>
          <a:xfrm>
            <a:off x="719248" y="3221672"/>
            <a:ext cx="7714211" cy="1477328"/>
          </a:xfrm>
          <a:prstGeom prst="rect">
            <a:avLst/>
          </a:prstGeom>
          <a:solidFill>
            <a:schemeClr val="bg1"/>
          </a:solidFill>
          <a:ln w="25400">
            <a:solidFill>
              <a:schemeClr val="accent3">
                <a:lumMod val="50000"/>
              </a:schemeClr>
            </a:solidFill>
          </a:ln>
        </p:spPr>
        <p:txBody>
          <a:bodyPr wrap="square">
            <a:spAutoFit/>
          </a:bodyPr>
          <a:lstStyle/>
          <a:p>
            <a:r>
              <a:rPr lang="en-US" dirty="0"/>
              <a:t>My SF44s Status will allow the FOOs to check the status of their submitted forms. *In theory they wouldn’t need to submit once every 30 days but instead they can submit as often as they are able to connect to the internet. (This doesn’t prevent them for the mandatory monthly reconciliation but allows for the system to be an ongoing process.)</a:t>
            </a:r>
            <a:endParaRPr lang="en-US" dirty="0">
              <a:solidFill>
                <a:srgbClr val="FF0000"/>
              </a:solidFill>
            </a:endParaRPr>
          </a:p>
        </p:txBody>
      </p:sp>
    </p:spTree>
    <p:extLst>
      <p:ext uri="{BB962C8B-B14F-4D97-AF65-F5344CB8AC3E}">
        <p14:creationId xmlns:p14="http://schemas.microsoft.com/office/powerpoint/2010/main" val="211246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12</a:t>
            </a:fld>
            <a:endParaRPr lang="en-US"/>
          </a:p>
        </p:txBody>
      </p:sp>
      <p:sp>
        <p:nvSpPr>
          <p:cNvPr id="3" name="Title 2"/>
          <p:cNvSpPr>
            <a:spLocks noGrp="1"/>
          </p:cNvSpPr>
          <p:nvPr>
            <p:ph type="title"/>
          </p:nvPr>
        </p:nvSpPr>
        <p:spPr/>
        <p:txBody>
          <a:bodyPr/>
          <a:lstStyle/>
          <a:p>
            <a:r>
              <a:rPr lang="en-US" dirty="0" smtClean="0"/>
              <a:t>Generate Reports</a:t>
            </a:r>
            <a:endParaRPr lang="en-US" dirty="0"/>
          </a:p>
        </p:txBody>
      </p:sp>
      <p:pic>
        <p:nvPicPr>
          <p:cNvPr id="4" name="Picture 3"/>
          <p:cNvPicPr>
            <a:picLocks noChangeAspect="1"/>
          </p:cNvPicPr>
          <p:nvPr/>
        </p:nvPicPr>
        <p:blipFill rotWithShape="1">
          <a:blip r:embed="rId2"/>
          <a:srcRect l="4125" t="41293" r="3688" b="1732"/>
          <a:stretch/>
        </p:blipFill>
        <p:spPr>
          <a:xfrm>
            <a:off x="2176842" y="1041861"/>
            <a:ext cx="6875254" cy="2648311"/>
          </a:xfrm>
          <a:prstGeom prst="rect">
            <a:avLst/>
          </a:prstGeom>
        </p:spPr>
      </p:pic>
      <p:pic>
        <p:nvPicPr>
          <p:cNvPr id="5" name="Picture 4"/>
          <p:cNvPicPr>
            <a:picLocks noChangeAspect="1"/>
          </p:cNvPicPr>
          <p:nvPr/>
        </p:nvPicPr>
        <p:blipFill>
          <a:blip r:embed="rId3"/>
          <a:stretch>
            <a:fillRect/>
          </a:stretch>
        </p:blipFill>
        <p:spPr>
          <a:xfrm>
            <a:off x="66502" y="4006562"/>
            <a:ext cx="6877050" cy="2352675"/>
          </a:xfrm>
          <a:prstGeom prst="rect">
            <a:avLst/>
          </a:prstGeom>
        </p:spPr>
      </p:pic>
      <p:sp>
        <p:nvSpPr>
          <p:cNvPr id="6" name="Rectangular Callout 5"/>
          <p:cNvSpPr/>
          <p:nvPr/>
        </p:nvSpPr>
        <p:spPr>
          <a:xfrm>
            <a:off x="66502" y="1068571"/>
            <a:ext cx="1896291" cy="992986"/>
          </a:xfrm>
          <a:prstGeom prst="wedgeRectCallout">
            <a:avLst>
              <a:gd name="adj1" fmla="val 110602"/>
              <a:gd name="adj2" fmla="val 40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KO may make Selection of Data being Pulled</a:t>
            </a:r>
            <a:endParaRPr lang="en-US" sz="1400" dirty="0">
              <a:solidFill>
                <a:schemeClr val="accent3">
                  <a:lumMod val="50000"/>
                </a:schemeClr>
              </a:solidFill>
            </a:endParaRPr>
          </a:p>
        </p:txBody>
      </p:sp>
      <p:sp>
        <p:nvSpPr>
          <p:cNvPr id="7" name="Rectangular Callout 6"/>
          <p:cNvSpPr/>
          <p:nvPr/>
        </p:nvSpPr>
        <p:spPr>
          <a:xfrm>
            <a:off x="66502" y="2246515"/>
            <a:ext cx="1896291" cy="1331113"/>
          </a:xfrm>
          <a:prstGeom prst="wedgeRectCallout">
            <a:avLst>
              <a:gd name="adj1" fmla="val 91752"/>
              <a:gd name="adj2" fmla="val -1936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Able to Select Data Range for Customizable Reports</a:t>
            </a:r>
            <a:endParaRPr lang="en-US" sz="1400" dirty="0">
              <a:solidFill>
                <a:schemeClr val="accent3">
                  <a:lumMod val="50000"/>
                </a:schemeClr>
              </a:solidFill>
            </a:endParaRPr>
          </a:p>
        </p:txBody>
      </p:sp>
      <p:sp>
        <p:nvSpPr>
          <p:cNvPr id="8" name="Rectangular Callout 7"/>
          <p:cNvSpPr/>
          <p:nvPr/>
        </p:nvSpPr>
        <p:spPr>
          <a:xfrm>
            <a:off x="7155805" y="4395631"/>
            <a:ext cx="1896291" cy="1331113"/>
          </a:xfrm>
          <a:prstGeom prst="wedgeRectCallout">
            <a:avLst>
              <a:gd name="adj1" fmla="val -79211"/>
              <a:gd name="adj2" fmla="val 5615"/>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Display of Generated Report</a:t>
            </a:r>
            <a:endParaRPr lang="en-US" sz="1400" dirty="0">
              <a:solidFill>
                <a:schemeClr val="accent3">
                  <a:lumMod val="50000"/>
                </a:schemeClr>
              </a:solidFill>
            </a:endParaRPr>
          </a:p>
        </p:txBody>
      </p:sp>
    </p:spTree>
    <p:extLst>
      <p:ext uri="{BB962C8B-B14F-4D97-AF65-F5344CB8AC3E}">
        <p14:creationId xmlns:p14="http://schemas.microsoft.com/office/powerpoint/2010/main" val="142938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13</a:t>
            </a:fld>
            <a:endParaRPr lang="en-US"/>
          </a:p>
        </p:txBody>
      </p:sp>
      <p:sp>
        <p:nvSpPr>
          <p:cNvPr id="3" name="Title 2"/>
          <p:cNvSpPr>
            <a:spLocks noGrp="1"/>
          </p:cNvSpPr>
          <p:nvPr>
            <p:ph type="title"/>
          </p:nvPr>
        </p:nvSpPr>
        <p:spPr/>
        <p:txBody>
          <a:bodyPr/>
          <a:lstStyle/>
          <a:p>
            <a:r>
              <a:rPr lang="en-US" dirty="0" smtClean="0"/>
              <a:t>Generate Reports</a:t>
            </a:r>
            <a:endParaRPr lang="en-US" dirty="0"/>
          </a:p>
        </p:txBody>
      </p:sp>
      <p:pic>
        <p:nvPicPr>
          <p:cNvPr id="4" name="Picture 3"/>
          <p:cNvPicPr>
            <a:picLocks noChangeAspect="1"/>
          </p:cNvPicPr>
          <p:nvPr/>
        </p:nvPicPr>
        <p:blipFill>
          <a:blip r:embed="rId2"/>
          <a:stretch>
            <a:fillRect/>
          </a:stretch>
        </p:blipFill>
        <p:spPr>
          <a:xfrm>
            <a:off x="112418" y="1621035"/>
            <a:ext cx="8927869" cy="2078129"/>
          </a:xfrm>
          <a:prstGeom prst="rect">
            <a:avLst/>
          </a:prstGeom>
        </p:spPr>
      </p:pic>
      <p:sp>
        <p:nvSpPr>
          <p:cNvPr id="5" name="Rectangle 4"/>
          <p:cNvSpPr/>
          <p:nvPr/>
        </p:nvSpPr>
        <p:spPr>
          <a:xfrm>
            <a:off x="719246" y="3861752"/>
            <a:ext cx="7714211" cy="646331"/>
          </a:xfrm>
          <a:prstGeom prst="rect">
            <a:avLst/>
          </a:prstGeom>
          <a:solidFill>
            <a:schemeClr val="bg1"/>
          </a:solidFill>
          <a:ln w="25400">
            <a:solidFill>
              <a:schemeClr val="accent3">
                <a:lumMod val="50000"/>
              </a:schemeClr>
            </a:solidFill>
          </a:ln>
        </p:spPr>
        <p:txBody>
          <a:bodyPr wrap="square">
            <a:spAutoFit/>
          </a:bodyPr>
          <a:lstStyle/>
          <a:p>
            <a:pPr algn="ctr"/>
            <a:r>
              <a:rPr lang="en-US" dirty="0"/>
              <a:t>By selecting </a:t>
            </a:r>
            <a:r>
              <a:rPr lang="en-US" b="1" dirty="0"/>
              <a:t>Save Report </a:t>
            </a:r>
            <a:r>
              <a:rPr lang="en-US" dirty="0"/>
              <a:t>the system will prompt user to open/save an </a:t>
            </a:r>
            <a:r>
              <a:rPr lang="en-US" dirty="0" smtClean="0"/>
              <a:t>Excel </a:t>
            </a:r>
            <a:r>
              <a:rPr lang="en-US" dirty="0"/>
              <a:t>document that can be customized by DODAAC. </a:t>
            </a:r>
          </a:p>
        </p:txBody>
      </p:sp>
    </p:spTree>
    <p:extLst>
      <p:ext uri="{BB962C8B-B14F-4D97-AF65-F5344CB8AC3E}">
        <p14:creationId xmlns:p14="http://schemas.microsoft.com/office/powerpoint/2010/main" val="159796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14</a:t>
            </a:fld>
            <a:endParaRPr lang="en-US"/>
          </a:p>
        </p:txBody>
      </p:sp>
      <p:sp>
        <p:nvSpPr>
          <p:cNvPr id="3" name="Title 2"/>
          <p:cNvSpPr>
            <a:spLocks noGrp="1"/>
          </p:cNvSpPr>
          <p:nvPr>
            <p:ph type="title"/>
          </p:nvPr>
        </p:nvSpPr>
        <p:spPr/>
        <p:txBody>
          <a:bodyPr/>
          <a:lstStyle/>
          <a:p>
            <a:r>
              <a:rPr lang="en-US" dirty="0" smtClean="0"/>
              <a:t>Supporting Documents</a:t>
            </a:r>
            <a:endParaRPr lang="en-US" dirty="0"/>
          </a:p>
        </p:txBody>
      </p:sp>
      <p:pic>
        <p:nvPicPr>
          <p:cNvPr id="4" name="Snagit_PPTE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015" y="1917308"/>
            <a:ext cx="5290090" cy="3940476"/>
          </a:xfrm>
          <a:prstGeom prst="rect">
            <a:avLst/>
          </a:prstGeom>
        </p:spPr>
      </p:pic>
      <p:sp>
        <p:nvSpPr>
          <p:cNvPr id="5" name="Rectangle 4"/>
          <p:cNvSpPr/>
          <p:nvPr/>
        </p:nvSpPr>
        <p:spPr>
          <a:xfrm>
            <a:off x="217714" y="1066301"/>
            <a:ext cx="8721179" cy="646331"/>
          </a:xfrm>
          <a:prstGeom prst="rect">
            <a:avLst/>
          </a:prstGeom>
          <a:solidFill>
            <a:schemeClr val="bg1"/>
          </a:solidFill>
          <a:ln w="25400">
            <a:solidFill>
              <a:schemeClr val="accent3">
                <a:lumMod val="50000"/>
              </a:schemeClr>
            </a:solidFill>
          </a:ln>
        </p:spPr>
        <p:txBody>
          <a:bodyPr wrap="square">
            <a:spAutoFit/>
          </a:bodyPr>
          <a:lstStyle/>
          <a:p>
            <a:pPr algn="ctr"/>
            <a:r>
              <a:rPr lang="en-US" dirty="0" smtClean="0"/>
              <a:t>3in1 NG serves as a centralized data repository for documents such as Mission Essential Letters, Appointment Letters, and other critical purchase order documents</a:t>
            </a:r>
            <a:endParaRPr lang="en-US" dirty="0"/>
          </a:p>
        </p:txBody>
      </p:sp>
      <p:sp>
        <p:nvSpPr>
          <p:cNvPr id="6" name="Rectangular Callout 5"/>
          <p:cNvSpPr/>
          <p:nvPr/>
        </p:nvSpPr>
        <p:spPr>
          <a:xfrm>
            <a:off x="789314" y="1952716"/>
            <a:ext cx="1896291" cy="407881"/>
          </a:xfrm>
          <a:prstGeom prst="wedgeRectCallout">
            <a:avLst>
              <a:gd name="adj1" fmla="val 126675"/>
              <a:gd name="adj2" fmla="val 40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Select the DODAAC </a:t>
            </a:r>
            <a:endParaRPr lang="en-US" sz="1400" dirty="0">
              <a:solidFill>
                <a:schemeClr val="accent3">
                  <a:lumMod val="50000"/>
                </a:schemeClr>
              </a:solidFill>
            </a:endParaRPr>
          </a:p>
        </p:txBody>
      </p:sp>
      <p:sp>
        <p:nvSpPr>
          <p:cNvPr id="7" name="Rectangular Callout 6"/>
          <p:cNvSpPr/>
          <p:nvPr/>
        </p:nvSpPr>
        <p:spPr>
          <a:xfrm>
            <a:off x="789314" y="2614219"/>
            <a:ext cx="1896291" cy="721164"/>
          </a:xfrm>
          <a:prstGeom prst="wedgeRectCallout">
            <a:avLst>
              <a:gd name="adj1" fmla="val 123460"/>
              <a:gd name="adj2" fmla="val -63648"/>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The option to filter/search documents  by name</a:t>
            </a:r>
            <a:endParaRPr lang="en-US" sz="1400" dirty="0">
              <a:solidFill>
                <a:schemeClr val="accent3">
                  <a:lumMod val="50000"/>
                </a:schemeClr>
              </a:solidFill>
            </a:endParaRPr>
          </a:p>
        </p:txBody>
      </p:sp>
      <p:sp>
        <p:nvSpPr>
          <p:cNvPr id="8" name="Rectangular Callout 7"/>
          <p:cNvSpPr/>
          <p:nvPr/>
        </p:nvSpPr>
        <p:spPr>
          <a:xfrm>
            <a:off x="789314" y="3683605"/>
            <a:ext cx="1896291" cy="407881"/>
          </a:xfrm>
          <a:prstGeom prst="wedgeRectCallout">
            <a:avLst>
              <a:gd name="adj1" fmla="val 126675"/>
              <a:gd name="adj2" fmla="val 40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Folders Display</a:t>
            </a:r>
            <a:endParaRPr lang="en-US" sz="1400" dirty="0">
              <a:solidFill>
                <a:schemeClr val="accent3">
                  <a:lumMod val="50000"/>
                </a:schemeClr>
              </a:solidFill>
            </a:endParaRPr>
          </a:p>
        </p:txBody>
      </p:sp>
      <p:sp>
        <p:nvSpPr>
          <p:cNvPr id="9" name="Rectangular Callout 8"/>
          <p:cNvSpPr/>
          <p:nvPr/>
        </p:nvSpPr>
        <p:spPr>
          <a:xfrm>
            <a:off x="789314" y="5307753"/>
            <a:ext cx="1896291" cy="614076"/>
          </a:xfrm>
          <a:prstGeom prst="wedgeRectCallout">
            <a:avLst>
              <a:gd name="adj1" fmla="val 127134"/>
              <a:gd name="adj2" fmla="val -1661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Delete and Create Folders</a:t>
            </a:r>
            <a:endParaRPr lang="en-US" sz="1400" dirty="0">
              <a:solidFill>
                <a:schemeClr val="accent3">
                  <a:lumMod val="50000"/>
                </a:schemeClr>
              </a:solidFill>
            </a:endParaRPr>
          </a:p>
        </p:txBody>
      </p:sp>
    </p:spTree>
    <p:extLst>
      <p:ext uri="{BB962C8B-B14F-4D97-AF65-F5344CB8AC3E}">
        <p14:creationId xmlns:p14="http://schemas.microsoft.com/office/powerpoint/2010/main" val="414694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15</a:t>
            </a:fld>
            <a:endParaRPr lang="en-US"/>
          </a:p>
        </p:txBody>
      </p:sp>
      <p:sp>
        <p:nvSpPr>
          <p:cNvPr id="3" name="Title 2"/>
          <p:cNvSpPr>
            <a:spLocks noGrp="1"/>
          </p:cNvSpPr>
          <p:nvPr>
            <p:ph type="title"/>
          </p:nvPr>
        </p:nvSpPr>
        <p:spPr/>
        <p:txBody>
          <a:bodyPr/>
          <a:lstStyle/>
          <a:p>
            <a:r>
              <a:rPr lang="en-US" dirty="0" smtClean="0"/>
              <a:t>Supporting Documents</a:t>
            </a:r>
            <a:endParaRPr lang="en-US" dirty="0"/>
          </a:p>
        </p:txBody>
      </p:sp>
      <p:pic>
        <p:nvPicPr>
          <p:cNvPr id="4" name="Snagit_PPT7C8E"/>
          <p:cNvPicPr>
            <a:picLocks noChangeAspect="1"/>
          </p:cNvPicPr>
          <p:nvPr/>
        </p:nvPicPr>
        <p:blipFill rotWithShape="1">
          <a:blip r:embed="rId2">
            <a:extLst>
              <a:ext uri="{28A0092B-C50C-407E-A947-70E740481C1C}">
                <a14:useLocalDpi xmlns:a14="http://schemas.microsoft.com/office/drawing/2010/main" val="0"/>
              </a:ext>
            </a:extLst>
          </a:blip>
          <a:srcRect l="3022" r="2574"/>
          <a:stretch/>
        </p:blipFill>
        <p:spPr>
          <a:xfrm>
            <a:off x="113212" y="1445623"/>
            <a:ext cx="5878286" cy="4476206"/>
          </a:xfrm>
          <a:prstGeom prst="rect">
            <a:avLst/>
          </a:prstGeom>
        </p:spPr>
      </p:pic>
      <p:sp>
        <p:nvSpPr>
          <p:cNvPr id="7" name="Rectangular Callout 6"/>
          <p:cNvSpPr/>
          <p:nvPr/>
        </p:nvSpPr>
        <p:spPr>
          <a:xfrm>
            <a:off x="3683727" y="4548686"/>
            <a:ext cx="2090058" cy="485023"/>
          </a:xfrm>
          <a:prstGeom prst="wedgeRectCallout">
            <a:avLst>
              <a:gd name="adj1" fmla="val -9270"/>
              <a:gd name="adj2" fmla="val 12336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Upload new documents to the folder</a:t>
            </a:r>
            <a:endParaRPr lang="en-US" sz="1400" dirty="0">
              <a:solidFill>
                <a:schemeClr val="accent3">
                  <a:lumMod val="50000"/>
                </a:schemeClr>
              </a:solidFill>
            </a:endParaRPr>
          </a:p>
        </p:txBody>
      </p:sp>
      <p:sp>
        <p:nvSpPr>
          <p:cNvPr id="8" name="Rectangular Callout 7"/>
          <p:cNvSpPr/>
          <p:nvPr/>
        </p:nvSpPr>
        <p:spPr>
          <a:xfrm>
            <a:off x="419200" y="4548686"/>
            <a:ext cx="1896291" cy="457971"/>
          </a:xfrm>
          <a:prstGeom prst="wedgeRectCallout">
            <a:avLst>
              <a:gd name="adj1" fmla="val -3291"/>
              <a:gd name="adj2" fmla="val 13491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Select Files to delete documents</a:t>
            </a:r>
            <a:endParaRPr lang="en-US" sz="1400" dirty="0">
              <a:solidFill>
                <a:schemeClr val="accent3">
                  <a:lumMod val="50000"/>
                </a:schemeClr>
              </a:solidFill>
            </a:endParaRPr>
          </a:p>
        </p:txBody>
      </p:sp>
      <p:sp>
        <p:nvSpPr>
          <p:cNvPr id="9" name="Rectangular Callout 8"/>
          <p:cNvSpPr/>
          <p:nvPr/>
        </p:nvSpPr>
        <p:spPr>
          <a:xfrm>
            <a:off x="6619058" y="2860200"/>
            <a:ext cx="1896291" cy="640646"/>
          </a:xfrm>
          <a:prstGeom prst="wedgeRectCallout">
            <a:avLst>
              <a:gd name="adj1" fmla="val -96976"/>
              <a:gd name="adj2" fmla="val 1321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Documents uploaded to the selected folder</a:t>
            </a:r>
            <a:endParaRPr lang="en-US" sz="1400" dirty="0">
              <a:solidFill>
                <a:schemeClr val="accent3">
                  <a:lumMod val="50000"/>
                </a:schemeClr>
              </a:solidFill>
            </a:endParaRPr>
          </a:p>
        </p:txBody>
      </p:sp>
      <p:sp>
        <p:nvSpPr>
          <p:cNvPr id="10" name="Rectangular Callout 9"/>
          <p:cNvSpPr/>
          <p:nvPr/>
        </p:nvSpPr>
        <p:spPr>
          <a:xfrm>
            <a:off x="6619058" y="1711114"/>
            <a:ext cx="1896291" cy="587949"/>
          </a:xfrm>
          <a:prstGeom prst="wedgeRectCallout">
            <a:avLst>
              <a:gd name="adj1" fmla="val -100650"/>
              <a:gd name="adj2" fmla="val 1673"/>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Filter/Search documents by name</a:t>
            </a:r>
            <a:endParaRPr lang="en-US" sz="1400" dirty="0">
              <a:solidFill>
                <a:schemeClr val="accent3">
                  <a:lumMod val="50000"/>
                </a:schemeClr>
              </a:solidFill>
            </a:endParaRPr>
          </a:p>
        </p:txBody>
      </p:sp>
    </p:spTree>
    <p:extLst>
      <p:ext uri="{BB962C8B-B14F-4D97-AF65-F5344CB8AC3E}">
        <p14:creationId xmlns:p14="http://schemas.microsoft.com/office/powerpoint/2010/main" val="394047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nagit_PPT527F"/>
          <p:cNvPicPr>
            <a:picLocks noChangeAspect="1"/>
          </p:cNvPicPr>
          <p:nvPr/>
        </p:nvPicPr>
        <p:blipFill rotWithShape="1">
          <a:blip r:embed="rId2">
            <a:extLst>
              <a:ext uri="{28A0092B-C50C-407E-A947-70E740481C1C}">
                <a14:useLocalDpi xmlns:a14="http://schemas.microsoft.com/office/drawing/2010/main" val="0"/>
              </a:ext>
            </a:extLst>
          </a:blip>
          <a:srcRect b="8080"/>
          <a:stretch/>
        </p:blipFill>
        <p:spPr>
          <a:xfrm>
            <a:off x="104590" y="1027302"/>
            <a:ext cx="8943528" cy="5321247"/>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16</a:t>
            </a:fld>
            <a:endParaRPr lang="en-US"/>
          </a:p>
        </p:txBody>
      </p:sp>
      <p:sp>
        <p:nvSpPr>
          <p:cNvPr id="3" name="Title 2"/>
          <p:cNvSpPr>
            <a:spLocks noGrp="1"/>
          </p:cNvSpPr>
          <p:nvPr>
            <p:ph type="title"/>
          </p:nvPr>
        </p:nvSpPr>
        <p:spPr/>
        <p:txBody>
          <a:bodyPr/>
          <a:lstStyle/>
          <a:p>
            <a:r>
              <a:rPr lang="en-US" dirty="0" smtClean="0"/>
              <a:t>KO Dashboard</a:t>
            </a:r>
            <a:endParaRPr lang="en-US" dirty="0"/>
          </a:p>
        </p:txBody>
      </p:sp>
      <p:sp>
        <p:nvSpPr>
          <p:cNvPr id="8" name="Rectangular Callout 7"/>
          <p:cNvSpPr/>
          <p:nvPr/>
        </p:nvSpPr>
        <p:spPr>
          <a:xfrm>
            <a:off x="37424" y="4295324"/>
            <a:ext cx="1896291" cy="403003"/>
          </a:xfrm>
          <a:prstGeom prst="wedgeRectCallout">
            <a:avLst>
              <a:gd name="adj1" fmla="val 45355"/>
              <a:gd name="adj2" fmla="val 83490"/>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rPr>
              <a:t>Manage Users’ DODAAC associations</a:t>
            </a:r>
            <a:endParaRPr lang="en-US" sz="1200" dirty="0">
              <a:solidFill>
                <a:schemeClr val="accent3">
                  <a:lumMod val="50000"/>
                </a:schemeClr>
              </a:solidFill>
            </a:endParaRPr>
          </a:p>
        </p:txBody>
      </p:sp>
      <p:sp>
        <p:nvSpPr>
          <p:cNvPr id="9" name="Rectangular Callout 8"/>
          <p:cNvSpPr/>
          <p:nvPr/>
        </p:nvSpPr>
        <p:spPr>
          <a:xfrm>
            <a:off x="7071300" y="4888882"/>
            <a:ext cx="2072700" cy="538783"/>
          </a:xfrm>
          <a:prstGeom prst="wedgeRectCallout">
            <a:avLst>
              <a:gd name="adj1" fmla="val -29305"/>
              <a:gd name="adj2" fmla="val -75191"/>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rPr>
              <a:t>Generate Purchase Log Reports of Uploaded </a:t>
            </a:r>
            <a:r>
              <a:rPr lang="en-US" sz="1200" dirty="0">
                <a:solidFill>
                  <a:schemeClr val="accent3">
                    <a:lumMod val="50000"/>
                  </a:schemeClr>
                </a:solidFill>
              </a:rPr>
              <a:t>O</a:t>
            </a:r>
            <a:r>
              <a:rPr lang="en-US" sz="1200" dirty="0" smtClean="0">
                <a:solidFill>
                  <a:schemeClr val="accent3">
                    <a:lumMod val="50000"/>
                  </a:schemeClr>
                </a:solidFill>
              </a:rPr>
              <a:t>rders</a:t>
            </a:r>
            <a:endParaRPr lang="en-US" sz="1200" dirty="0">
              <a:solidFill>
                <a:schemeClr val="accent3">
                  <a:lumMod val="50000"/>
                </a:schemeClr>
              </a:solidFill>
            </a:endParaRPr>
          </a:p>
        </p:txBody>
      </p:sp>
      <p:sp>
        <p:nvSpPr>
          <p:cNvPr id="10" name="Rectangular Callout 9"/>
          <p:cNvSpPr/>
          <p:nvPr/>
        </p:nvSpPr>
        <p:spPr>
          <a:xfrm>
            <a:off x="220306" y="2773639"/>
            <a:ext cx="1896291" cy="359427"/>
          </a:xfrm>
          <a:prstGeom prst="wedgeRectCallout">
            <a:avLst>
              <a:gd name="adj1" fmla="val 42014"/>
              <a:gd name="adj2" fmla="val 134129"/>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rPr>
              <a:t>Clear Pending Orders</a:t>
            </a:r>
            <a:endParaRPr lang="en-US" sz="1200" dirty="0">
              <a:solidFill>
                <a:schemeClr val="accent3">
                  <a:lumMod val="50000"/>
                </a:schemeClr>
              </a:solidFill>
            </a:endParaRPr>
          </a:p>
        </p:txBody>
      </p:sp>
      <p:sp>
        <p:nvSpPr>
          <p:cNvPr id="11" name="Rectangular Callout 10"/>
          <p:cNvSpPr/>
          <p:nvPr/>
        </p:nvSpPr>
        <p:spPr>
          <a:xfrm>
            <a:off x="6943610" y="2766560"/>
            <a:ext cx="1896291" cy="366506"/>
          </a:xfrm>
          <a:prstGeom prst="wedgeRectCallout">
            <a:avLst>
              <a:gd name="adj1" fmla="val -48080"/>
              <a:gd name="adj2" fmla="val 149391"/>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rPr>
              <a:t>Place a New SF44 order </a:t>
            </a:r>
            <a:endParaRPr lang="en-US" sz="1200" dirty="0">
              <a:solidFill>
                <a:schemeClr val="accent3">
                  <a:lumMod val="50000"/>
                </a:schemeClr>
              </a:solidFill>
            </a:endParaRPr>
          </a:p>
        </p:txBody>
      </p:sp>
      <p:sp>
        <p:nvSpPr>
          <p:cNvPr id="12" name="Rectangular Callout 11"/>
          <p:cNvSpPr/>
          <p:nvPr/>
        </p:nvSpPr>
        <p:spPr>
          <a:xfrm>
            <a:off x="104590" y="3628258"/>
            <a:ext cx="1896291" cy="400453"/>
          </a:xfrm>
          <a:prstGeom prst="wedgeRectCallout">
            <a:avLst>
              <a:gd name="adj1" fmla="val 36525"/>
              <a:gd name="adj2" fmla="val 84735"/>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rPr>
              <a:t>Check the Status of Orders</a:t>
            </a:r>
            <a:endParaRPr lang="en-US" sz="1200" dirty="0">
              <a:solidFill>
                <a:schemeClr val="accent3">
                  <a:lumMod val="50000"/>
                </a:schemeClr>
              </a:solidFill>
            </a:endParaRPr>
          </a:p>
        </p:txBody>
      </p:sp>
      <p:sp>
        <p:nvSpPr>
          <p:cNvPr id="13" name="Rectangular Callout 12"/>
          <p:cNvSpPr/>
          <p:nvPr/>
        </p:nvSpPr>
        <p:spPr>
          <a:xfrm>
            <a:off x="5175009" y="5826500"/>
            <a:ext cx="1896291" cy="499359"/>
          </a:xfrm>
          <a:prstGeom prst="wedgeRectCallout">
            <a:avLst>
              <a:gd name="adj1" fmla="val 53809"/>
              <a:gd name="adj2" fmla="val -110173"/>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50000"/>
                  </a:schemeClr>
                </a:solidFill>
              </a:rPr>
              <a:t>View </a:t>
            </a:r>
            <a:r>
              <a:rPr lang="en-US" sz="1200" dirty="0" smtClean="0">
                <a:solidFill>
                  <a:schemeClr val="accent3">
                    <a:lumMod val="50000"/>
                  </a:schemeClr>
                </a:solidFill>
              </a:rPr>
              <a:t>User Level </a:t>
            </a:r>
            <a:r>
              <a:rPr lang="en-US" sz="1200" dirty="0">
                <a:solidFill>
                  <a:schemeClr val="accent3">
                    <a:lumMod val="50000"/>
                  </a:schemeClr>
                </a:solidFill>
              </a:rPr>
              <a:t>and DODAAC </a:t>
            </a:r>
            <a:r>
              <a:rPr lang="en-US" sz="1200" dirty="0" smtClean="0">
                <a:solidFill>
                  <a:schemeClr val="accent3">
                    <a:lumMod val="50000"/>
                  </a:schemeClr>
                </a:solidFill>
              </a:rPr>
              <a:t>Associations</a:t>
            </a:r>
            <a:endParaRPr lang="en-US" sz="1200" dirty="0">
              <a:solidFill>
                <a:schemeClr val="accent3">
                  <a:lumMod val="50000"/>
                </a:schemeClr>
              </a:solidFill>
            </a:endParaRPr>
          </a:p>
        </p:txBody>
      </p:sp>
      <p:sp>
        <p:nvSpPr>
          <p:cNvPr id="14" name="Rectangular Callout 13"/>
          <p:cNvSpPr/>
          <p:nvPr/>
        </p:nvSpPr>
        <p:spPr>
          <a:xfrm>
            <a:off x="7348617" y="3350328"/>
            <a:ext cx="1761965" cy="640080"/>
          </a:xfrm>
          <a:prstGeom prst="wedgeRectCallout">
            <a:avLst>
              <a:gd name="adj1" fmla="val -31146"/>
              <a:gd name="adj2" fmla="val 72842"/>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lumMod val="50000"/>
                  </a:schemeClr>
                </a:solidFill>
              </a:rPr>
              <a:t>View, Create, and Edit SF44 Templates for east entry</a:t>
            </a:r>
          </a:p>
        </p:txBody>
      </p:sp>
      <p:sp>
        <p:nvSpPr>
          <p:cNvPr id="16" name="Rectangular Callout 15"/>
          <p:cNvSpPr/>
          <p:nvPr/>
        </p:nvSpPr>
        <p:spPr>
          <a:xfrm>
            <a:off x="104590" y="5734022"/>
            <a:ext cx="1896291" cy="403003"/>
          </a:xfrm>
          <a:prstGeom prst="wedgeRectCallout">
            <a:avLst>
              <a:gd name="adj1" fmla="val 34333"/>
              <a:gd name="adj2" fmla="val -85062"/>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3">
                    <a:lumMod val="50000"/>
                  </a:schemeClr>
                </a:solidFill>
              </a:rPr>
              <a:t>View/Upload Documents</a:t>
            </a:r>
            <a:endParaRPr lang="en-US" sz="1200" dirty="0">
              <a:solidFill>
                <a:schemeClr val="accent3">
                  <a:lumMod val="50000"/>
                </a:schemeClr>
              </a:solidFill>
            </a:endParaRPr>
          </a:p>
        </p:txBody>
      </p:sp>
    </p:spTree>
    <p:extLst>
      <p:ext uri="{BB962C8B-B14F-4D97-AF65-F5344CB8AC3E}">
        <p14:creationId xmlns:p14="http://schemas.microsoft.com/office/powerpoint/2010/main" val="3323763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17</a:t>
            </a:fld>
            <a:endParaRPr lang="en-US"/>
          </a:p>
        </p:txBody>
      </p:sp>
      <p:sp>
        <p:nvSpPr>
          <p:cNvPr id="3" name="Title 2"/>
          <p:cNvSpPr>
            <a:spLocks noGrp="1"/>
          </p:cNvSpPr>
          <p:nvPr>
            <p:ph type="title"/>
          </p:nvPr>
        </p:nvSpPr>
        <p:spPr/>
        <p:txBody>
          <a:bodyPr/>
          <a:lstStyle/>
          <a:p>
            <a:r>
              <a:rPr lang="en-US" dirty="0" smtClean="0"/>
              <a:t>Clear SF44s</a:t>
            </a:r>
            <a:endParaRPr lang="en-US" dirty="0"/>
          </a:p>
        </p:txBody>
      </p:sp>
      <p:pic>
        <p:nvPicPr>
          <p:cNvPr id="4" name="Picture 3"/>
          <p:cNvPicPr>
            <a:picLocks noChangeAspect="1"/>
          </p:cNvPicPr>
          <p:nvPr/>
        </p:nvPicPr>
        <p:blipFill>
          <a:blip r:embed="rId2"/>
          <a:stretch>
            <a:fillRect/>
          </a:stretch>
        </p:blipFill>
        <p:spPr>
          <a:xfrm>
            <a:off x="75420" y="1091652"/>
            <a:ext cx="4346951" cy="1299854"/>
          </a:xfrm>
          <a:prstGeom prst="rect">
            <a:avLst/>
          </a:prstGeom>
        </p:spPr>
      </p:pic>
      <p:pic>
        <p:nvPicPr>
          <p:cNvPr id="5" name="Picture 4"/>
          <p:cNvPicPr>
            <a:picLocks noChangeAspect="1"/>
          </p:cNvPicPr>
          <p:nvPr/>
        </p:nvPicPr>
        <p:blipFill>
          <a:blip r:embed="rId3"/>
          <a:stretch>
            <a:fillRect/>
          </a:stretch>
        </p:blipFill>
        <p:spPr>
          <a:xfrm>
            <a:off x="4576354" y="1357693"/>
            <a:ext cx="4439539" cy="5027762"/>
          </a:xfrm>
          <a:prstGeom prst="rect">
            <a:avLst/>
          </a:prstGeom>
          <a:effectLst>
            <a:outerShdw blurRad="50800" dist="114300" dir="13500000" algn="br" rotWithShape="0">
              <a:prstClr val="black">
                <a:alpha val="40000"/>
              </a:prstClr>
            </a:outerShdw>
          </a:effectLst>
        </p:spPr>
      </p:pic>
      <p:sp>
        <p:nvSpPr>
          <p:cNvPr id="6" name="Rectangle 5"/>
          <p:cNvSpPr/>
          <p:nvPr/>
        </p:nvSpPr>
        <p:spPr>
          <a:xfrm>
            <a:off x="156159" y="2939040"/>
            <a:ext cx="4343204" cy="2585323"/>
          </a:xfrm>
          <a:prstGeom prst="rect">
            <a:avLst/>
          </a:prstGeom>
          <a:solidFill>
            <a:schemeClr val="bg1"/>
          </a:solidFill>
          <a:ln w="25400">
            <a:solidFill>
              <a:schemeClr val="accent3">
                <a:lumMod val="50000"/>
              </a:schemeClr>
            </a:solidFill>
          </a:ln>
        </p:spPr>
        <p:txBody>
          <a:bodyPr wrap="square">
            <a:spAutoFit/>
          </a:bodyPr>
          <a:lstStyle/>
          <a:p>
            <a:r>
              <a:rPr lang="en-US" dirty="0"/>
              <a:t>Default status is </a:t>
            </a:r>
            <a:r>
              <a:rPr lang="en-US" b="1" dirty="0"/>
              <a:t>Pending</a:t>
            </a:r>
            <a:r>
              <a:rPr lang="en-US" dirty="0"/>
              <a:t>.</a:t>
            </a:r>
          </a:p>
          <a:p>
            <a:r>
              <a:rPr lang="en-US" dirty="0"/>
              <a:t>Review SF44 and Images.</a:t>
            </a:r>
          </a:p>
          <a:p>
            <a:r>
              <a:rPr lang="en-US" dirty="0"/>
              <a:t>If errors or missing images </a:t>
            </a:r>
            <a:r>
              <a:rPr lang="en-US" b="1" dirty="0"/>
              <a:t>flag</a:t>
            </a:r>
            <a:r>
              <a:rPr lang="en-US" dirty="0"/>
              <a:t> and provide comments.</a:t>
            </a:r>
          </a:p>
          <a:p>
            <a:r>
              <a:rPr lang="en-US" dirty="0"/>
              <a:t>If </a:t>
            </a:r>
            <a:r>
              <a:rPr lang="en-US" b="1" dirty="0"/>
              <a:t>unapproved</a:t>
            </a:r>
            <a:r>
              <a:rPr lang="en-US" dirty="0"/>
              <a:t> (UAC) provide comments. </a:t>
            </a:r>
          </a:p>
          <a:p>
            <a:r>
              <a:rPr lang="en-US" dirty="0"/>
              <a:t>Flagging or Unapproved will return the a SF44 to the FOO to correct and resubmit. </a:t>
            </a:r>
          </a:p>
          <a:p>
            <a:r>
              <a:rPr lang="en-US" dirty="0"/>
              <a:t>If </a:t>
            </a:r>
            <a:r>
              <a:rPr lang="en-US" b="1" dirty="0"/>
              <a:t>cleared</a:t>
            </a:r>
            <a:r>
              <a:rPr lang="en-US" dirty="0"/>
              <a:t> update status and the order will be processed. </a:t>
            </a:r>
          </a:p>
        </p:txBody>
      </p:sp>
      <p:cxnSp>
        <p:nvCxnSpPr>
          <p:cNvPr id="8" name="Straight Arrow Connector 7"/>
          <p:cNvCxnSpPr/>
          <p:nvPr/>
        </p:nvCxnSpPr>
        <p:spPr>
          <a:xfrm>
            <a:off x="923109" y="2044931"/>
            <a:ext cx="5873014" cy="1496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35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18</a:t>
            </a:fld>
            <a:endParaRPr lang="en-US"/>
          </a:p>
        </p:txBody>
      </p:sp>
      <p:sp>
        <p:nvSpPr>
          <p:cNvPr id="3" name="Title 2"/>
          <p:cNvSpPr>
            <a:spLocks noGrp="1"/>
          </p:cNvSpPr>
          <p:nvPr>
            <p:ph type="title"/>
          </p:nvPr>
        </p:nvSpPr>
        <p:spPr/>
        <p:txBody>
          <a:bodyPr/>
          <a:lstStyle/>
          <a:p>
            <a:r>
              <a:rPr lang="en-US" dirty="0" smtClean="0"/>
              <a:t>Manage Users</a:t>
            </a:r>
            <a:endParaRPr lang="en-US" dirty="0"/>
          </a:p>
        </p:txBody>
      </p:sp>
      <p:pic>
        <p:nvPicPr>
          <p:cNvPr id="5" name="Picture 4"/>
          <p:cNvPicPr>
            <a:picLocks noChangeAspect="1"/>
          </p:cNvPicPr>
          <p:nvPr/>
        </p:nvPicPr>
        <p:blipFill>
          <a:blip r:embed="rId2"/>
          <a:stretch>
            <a:fillRect/>
          </a:stretch>
        </p:blipFill>
        <p:spPr>
          <a:xfrm>
            <a:off x="114300" y="1079500"/>
            <a:ext cx="6286500" cy="2390775"/>
          </a:xfrm>
          <a:prstGeom prst="rect">
            <a:avLst/>
          </a:prstGeom>
        </p:spPr>
      </p:pic>
      <p:pic>
        <p:nvPicPr>
          <p:cNvPr id="6" name="Picture 5"/>
          <p:cNvPicPr>
            <a:picLocks noChangeAspect="1"/>
          </p:cNvPicPr>
          <p:nvPr/>
        </p:nvPicPr>
        <p:blipFill>
          <a:blip r:embed="rId3"/>
          <a:stretch>
            <a:fillRect/>
          </a:stretch>
        </p:blipFill>
        <p:spPr>
          <a:xfrm>
            <a:off x="2146300" y="4140200"/>
            <a:ext cx="6877050" cy="2181225"/>
          </a:xfrm>
          <a:prstGeom prst="rect">
            <a:avLst/>
          </a:prstGeom>
        </p:spPr>
      </p:pic>
      <p:sp>
        <p:nvSpPr>
          <p:cNvPr id="7" name="Rectangular Callout 6"/>
          <p:cNvSpPr/>
          <p:nvPr/>
        </p:nvSpPr>
        <p:spPr>
          <a:xfrm>
            <a:off x="6619058" y="2571654"/>
            <a:ext cx="2404292" cy="1339946"/>
          </a:xfrm>
          <a:prstGeom prst="wedgeRectCallout">
            <a:avLst>
              <a:gd name="adj1" fmla="val -120662"/>
              <a:gd name="adj2" fmla="val -80589"/>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KOs can search for any user who has a 3in1 account. Partial searches will retrieve users</a:t>
            </a:r>
            <a:endParaRPr lang="en-US" sz="1400" dirty="0">
              <a:solidFill>
                <a:schemeClr val="accent3">
                  <a:lumMod val="50000"/>
                </a:schemeClr>
              </a:solidFill>
            </a:endParaRPr>
          </a:p>
        </p:txBody>
      </p:sp>
      <p:sp>
        <p:nvSpPr>
          <p:cNvPr id="8" name="Rectangular Callout 7"/>
          <p:cNvSpPr/>
          <p:nvPr/>
        </p:nvSpPr>
        <p:spPr>
          <a:xfrm>
            <a:off x="114300" y="4000500"/>
            <a:ext cx="1896291" cy="1331113"/>
          </a:xfrm>
          <a:prstGeom prst="wedgeRectCallout">
            <a:avLst>
              <a:gd name="adj1" fmla="val 109725"/>
              <a:gd name="adj2" fmla="val 40587"/>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KOs can mark users active/inactive to their DODAAC as an Admin, KO. Or FOO</a:t>
            </a:r>
            <a:endParaRPr lang="en-US" sz="1400" dirty="0">
              <a:solidFill>
                <a:schemeClr val="accent3">
                  <a:lumMod val="50000"/>
                </a:schemeClr>
              </a:solidFill>
            </a:endParaRPr>
          </a:p>
        </p:txBody>
      </p:sp>
    </p:spTree>
    <p:extLst>
      <p:ext uri="{BB962C8B-B14F-4D97-AF65-F5344CB8AC3E}">
        <p14:creationId xmlns:p14="http://schemas.microsoft.com/office/powerpoint/2010/main" val="391808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19</a:t>
            </a:fld>
            <a:endParaRPr lang="en-US"/>
          </a:p>
        </p:txBody>
      </p:sp>
      <p:sp>
        <p:nvSpPr>
          <p:cNvPr id="3" name="Title 2"/>
          <p:cNvSpPr>
            <a:spLocks noGrp="1"/>
          </p:cNvSpPr>
          <p:nvPr>
            <p:ph type="title"/>
          </p:nvPr>
        </p:nvSpPr>
        <p:spPr/>
        <p:txBody>
          <a:bodyPr/>
          <a:lstStyle/>
          <a:p>
            <a:r>
              <a:rPr lang="en-US" dirty="0" smtClean="0"/>
              <a:t>3in1 on a Mobile Device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1518" y="2380042"/>
            <a:ext cx="3055807" cy="2291854"/>
          </a:xfrm>
          <a:prstGeom prst="rect">
            <a:avLst/>
          </a:prstGeom>
        </p:spPr>
      </p:pic>
      <p:sp>
        <p:nvSpPr>
          <p:cNvPr id="6" name="TextBox 5"/>
          <p:cNvSpPr txBox="1"/>
          <p:nvPr/>
        </p:nvSpPr>
        <p:spPr>
          <a:xfrm>
            <a:off x="540326" y="1679309"/>
            <a:ext cx="5095701" cy="3693319"/>
          </a:xfrm>
          <a:prstGeom prst="rect">
            <a:avLst/>
          </a:prstGeom>
          <a:solidFill>
            <a:schemeClr val="bg1"/>
          </a:solidFill>
          <a:ln w="28575">
            <a:solidFill>
              <a:schemeClr val="accent3">
                <a:lumMod val="50000"/>
              </a:schemeClr>
            </a:solidFill>
          </a:ln>
        </p:spPr>
        <p:txBody>
          <a:bodyPr wrap="square" rtlCol="0">
            <a:spAutoFit/>
          </a:bodyPr>
          <a:lstStyle/>
          <a:p>
            <a:r>
              <a:rPr lang="en-US" dirty="0" smtClean="0"/>
              <a:t>3in1 is designed to support the warfighter in Theater. The application is accessible on Airplane </a:t>
            </a:r>
            <a:r>
              <a:rPr lang="en-US" dirty="0"/>
              <a:t>M</a:t>
            </a:r>
            <a:r>
              <a:rPr lang="en-US" dirty="0" smtClean="0"/>
              <a:t>ode when no service is available, or when transmitting a signal is not an option.</a:t>
            </a:r>
          </a:p>
          <a:p>
            <a:pPr marL="285750" indent="-285750">
              <a:buFont typeface="Arial" panose="020B0604020202020204" pitchFamily="34" charset="0"/>
              <a:buChar char="•"/>
            </a:pPr>
            <a:r>
              <a:rPr lang="en-US" dirty="0" smtClean="0"/>
              <a:t>Initial Log-in </a:t>
            </a:r>
            <a:r>
              <a:rPr lang="en-US" b="1" dirty="0" smtClean="0"/>
              <a:t>must </a:t>
            </a:r>
            <a:r>
              <a:rPr lang="en-US" dirty="0" smtClean="0"/>
              <a:t>be done while connected to the internet in order to cache the page</a:t>
            </a:r>
          </a:p>
          <a:p>
            <a:pPr marL="285750" indent="-285750">
              <a:buFont typeface="Arial" panose="020B0604020202020204" pitchFamily="34" charset="0"/>
              <a:buChar char="•"/>
            </a:pPr>
            <a:r>
              <a:rPr lang="en-US" dirty="0" smtClean="0"/>
              <a:t>If using a “personal device” rather than a GFE, DoD Certificates must be downloaded and installed to the device. Follow instructions from the 3in1 site to install certs on the device</a:t>
            </a:r>
          </a:p>
          <a:p>
            <a:pPr marL="285750" indent="-285750">
              <a:buFont typeface="Arial" panose="020B0604020202020204" pitchFamily="34" charset="0"/>
              <a:buChar char="•"/>
            </a:pPr>
            <a:r>
              <a:rPr lang="en-US" b="1" dirty="0" smtClean="0"/>
              <a:t>After initial log-in while connected to the internet, the site is available to use with or without connectivity </a:t>
            </a:r>
            <a:endParaRPr lang="en-US" b="1" dirty="0"/>
          </a:p>
        </p:txBody>
      </p:sp>
    </p:spTree>
    <p:extLst>
      <p:ext uri="{BB962C8B-B14F-4D97-AF65-F5344CB8AC3E}">
        <p14:creationId xmlns:p14="http://schemas.microsoft.com/office/powerpoint/2010/main" val="23953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2</a:t>
            </a:fld>
            <a:endParaRPr lang="en-US"/>
          </a:p>
        </p:txBody>
      </p:sp>
      <p:sp>
        <p:nvSpPr>
          <p:cNvPr id="3" name="Title 2"/>
          <p:cNvSpPr>
            <a:spLocks noGrp="1"/>
          </p:cNvSpPr>
          <p:nvPr>
            <p:ph type="title"/>
          </p:nvPr>
        </p:nvSpPr>
        <p:spPr/>
        <p:txBody>
          <a:bodyPr/>
          <a:lstStyle/>
          <a:p>
            <a:r>
              <a:rPr lang="en-US" dirty="0" smtClean="0"/>
              <a:t>About 3in1</a:t>
            </a:r>
            <a:endParaRPr lang="en-US" dirty="0"/>
          </a:p>
        </p:txBody>
      </p:sp>
      <p:sp>
        <p:nvSpPr>
          <p:cNvPr id="4" name="Content Placeholder 3"/>
          <p:cNvSpPr>
            <a:spLocks noGrp="1"/>
          </p:cNvSpPr>
          <p:nvPr>
            <p:ph sz="quarter" idx="10"/>
          </p:nvPr>
        </p:nvSpPr>
        <p:spPr>
          <a:xfrm>
            <a:off x="294867" y="1035955"/>
            <a:ext cx="8562973" cy="977917"/>
          </a:xfrm>
        </p:spPr>
        <p:txBody>
          <a:bodyPr/>
          <a:lstStyle/>
          <a:p>
            <a:pPr marL="0" indent="0" algn="ctr">
              <a:buNone/>
            </a:pPr>
            <a:r>
              <a:rPr lang="en-US" sz="1800" dirty="0" smtClean="0"/>
              <a:t>The 3in1 Tool automates three key processes; Field Ordering, Receiving, and Payment, in one solution normally accomplished with the Standard Form 44. The 3in1 Tool will record and transmit cash and carry type purchases to the 3in1 database for reconciliation and review</a:t>
            </a:r>
          </a:p>
        </p:txBody>
      </p:sp>
      <p:sp>
        <p:nvSpPr>
          <p:cNvPr id="5" name="TextBox 4"/>
          <p:cNvSpPr txBox="1"/>
          <p:nvPr/>
        </p:nvSpPr>
        <p:spPr>
          <a:xfrm>
            <a:off x="294864" y="2170776"/>
            <a:ext cx="3886438" cy="2031325"/>
          </a:xfrm>
          <a:prstGeom prst="rect">
            <a:avLst/>
          </a:prstGeom>
          <a:noFill/>
        </p:spPr>
        <p:txBody>
          <a:bodyPr wrap="square" rtlCol="0">
            <a:spAutoFit/>
          </a:bodyPr>
          <a:lstStyle/>
          <a:p>
            <a:r>
              <a:rPr lang="en-US" b="1" dirty="0" smtClean="0"/>
              <a:t>(Before) 3in1 Toolkit:</a:t>
            </a:r>
          </a:p>
          <a:p>
            <a:pPr marL="285750" indent="-285750">
              <a:buFont typeface="Arial" panose="020B0604020202020204" pitchFamily="34" charset="0"/>
              <a:buChar char="•"/>
            </a:pPr>
            <a:r>
              <a:rPr lang="en-US" dirty="0" smtClean="0"/>
              <a:t>Consisted of 2 main components </a:t>
            </a:r>
          </a:p>
          <a:p>
            <a:pPr marL="742950" lvl="1" indent="-285750">
              <a:buFont typeface="Arial" panose="020B0604020202020204" pitchFamily="34" charset="0"/>
              <a:buChar char="•"/>
            </a:pPr>
            <a:r>
              <a:rPr lang="en-US" dirty="0" smtClean="0"/>
              <a:t>Device Kit, Desktop Application</a:t>
            </a:r>
          </a:p>
          <a:p>
            <a:pPr marL="285750" indent="-285750">
              <a:buFont typeface="Arial" panose="020B0604020202020204" pitchFamily="34" charset="0"/>
              <a:buChar char="•"/>
            </a:pPr>
            <a:r>
              <a:rPr lang="en-US" dirty="0" smtClean="0"/>
              <a:t>Software</a:t>
            </a:r>
          </a:p>
          <a:p>
            <a:pPr marL="742950" lvl="1" indent="-285750">
              <a:buFont typeface="Arial" panose="020B0604020202020204" pitchFamily="34" charset="0"/>
              <a:buChar char="•"/>
            </a:pPr>
            <a:r>
              <a:rPr lang="en-US" dirty="0" smtClean="0"/>
              <a:t>Application built in Droid (v2.1)</a:t>
            </a:r>
          </a:p>
          <a:p>
            <a:pPr marL="285750" indent="-285750">
              <a:buFont typeface="Arial" panose="020B0604020202020204" pitchFamily="34" charset="0"/>
              <a:buChar char="•"/>
            </a:pPr>
            <a:r>
              <a:rPr lang="en-US" dirty="0" smtClean="0"/>
              <a:t>Connectivity available multiple ways</a:t>
            </a:r>
          </a:p>
          <a:p>
            <a:pPr marL="742950" lvl="1" indent="-285750">
              <a:buFont typeface="Arial" panose="020B0604020202020204" pitchFamily="34" charset="0"/>
              <a:buChar char="•"/>
            </a:pPr>
            <a:r>
              <a:rPr lang="en-US" dirty="0" smtClean="0"/>
              <a:t>GSM, </a:t>
            </a:r>
            <a:r>
              <a:rPr lang="en-US" dirty="0" err="1" smtClean="0"/>
              <a:t>WiFi</a:t>
            </a:r>
            <a:r>
              <a:rPr lang="en-US" dirty="0" smtClean="0"/>
              <a:t>, Ethernet</a:t>
            </a:r>
            <a:endParaRPr lang="en-US" dirty="0"/>
          </a:p>
        </p:txBody>
      </p:sp>
      <p:sp>
        <p:nvSpPr>
          <p:cNvPr id="6" name="TextBox 5"/>
          <p:cNvSpPr txBox="1"/>
          <p:nvPr/>
        </p:nvSpPr>
        <p:spPr>
          <a:xfrm>
            <a:off x="4771505" y="2170776"/>
            <a:ext cx="4099211" cy="2308324"/>
          </a:xfrm>
          <a:prstGeom prst="rect">
            <a:avLst/>
          </a:prstGeom>
          <a:noFill/>
        </p:spPr>
        <p:txBody>
          <a:bodyPr wrap="square" rtlCol="0">
            <a:spAutoFit/>
          </a:bodyPr>
          <a:lstStyle/>
          <a:p>
            <a:r>
              <a:rPr lang="en-US" b="1" dirty="0" smtClean="0"/>
              <a:t>(Now) 3in1 Next Gen:</a:t>
            </a:r>
          </a:p>
          <a:p>
            <a:pPr marL="285750" indent="-285750">
              <a:buFont typeface="Arial" panose="020B0604020202020204" pitchFamily="34" charset="0"/>
              <a:buChar char="•"/>
            </a:pPr>
            <a:r>
              <a:rPr lang="en-US" dirty="0" smtClean="0"/>
              <a:t>Simplified Web Application</a:t>
            </a:r>
          </a:p>
          <a:p>
            <a:pPr marL="285750" indent="-285750">
              <a:buFont typeface="Arial" panose="020B0604020202020204" pitchFamily="34" charset="0"/>
              <a:buChar char="•"/>
            </a:pPr>
            <a:r>
              <a:rPr lang="en-US" dirty="0" smtClean="0"/>
              <a:t>Device Agnostic</a:t>
            </a:r>
          </a:p>
          <a:p>
            <a:pPr marL="742950" lvl="1" indent="-285750">
              <a:buFont typeface="Arial" panose="020B0604020202020204" pitchFamily="34" charset="0"/>
              <a:buChar char="•"/>
            </a:pPr>
            <a:r>
              <a:rPr lang="en-US" dirty="0" smtClean="0"/>
              <a:t>Laptop, Tablet, Mobile/Phone</a:t>
            </a:r>
          </a:p>
          <a:p>
            <a:pPr marL="285750" indent="-285750">
              <a:buFont typeface="Arial" panose="020B0604020202020204" pitchFamily="34" charset="0"/>
              <a:buChar char="•"/>
            </a:pPr>
            <a:r>
              <a:rPr lang="en-US" dirty="0" smtClean="0"/>
              <a:t>Platform Agnostic</a:t>
            </a:r>
          </a:p>
          <a:p>
            <a:pPr marL="742950" lvl="1" indent="-285750">
              <a:buFont typeface="Arial" panose="020B0604020202020204" pitchFamily="34" charset="0"/>
              <a:buChar char="•"/>
            </a:pPr>
            <a:r>
              <a:rPr lang="en-US" dirty="0" smtClean="0"/>
              <a:t>iOS, Android, Windows</a:t>
            </a:r>
          </a:p>
          <a:p>
            <a:pPr marL="285750" indent="-285750">
              <a:buFont typeface="Arial" panose="020B0604020202020204" pitchFamily="34" charset="0"/>
              <a:buChar char="•"/>
            </a:pPr>
            <a:r>
              <a:rPr lang="en-US" dirty="0" smtClean="0"/>
              <a:t>Eliminated need for CON by utilizing existing unit GFE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211" y="4601785"/>
            <a:ext cx="2075744" cy="155680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82908" y="4751539"/>
            <a:ext cx="1676402" cy="1257301"/>
          </a:xfrm>
          <a:prstGeom prst="rect">
            <a:avLst/>
          </a:prstGeom>
        </p:spPr>
      </p:pic>
    </p:spTree>
    <p:extLst>
      <p:ext uri="{BB962C8B-B14F-4D97-AF65-F5344CB8AC3E}">
        <p14:creationId xmlns:p14="http://schemas.microsoft.com/office/powerpoint/2010/main" val="1319197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20</a:t>
            </a:fld>
            <a:endParaRPr lang="en-US"/>
          </a:p>
        </p:txBody>
      </p:sp>
      <p:sp>
        <p:nvSpPr>
          <p:cNvPr id="3" name="Title 2"/>
          <p:cNvSpPr>
            <a:spLocks noGrp="1"/>
          </p:cNvSpPr>
          <p:nvPr>
            <p:ph type="title"/>
          </p:nvPr>
        </p:nvSpPr>
        <p:spPr/>
        <p:txBody>
          <a:bodyPr/>
          <a:lstStyle/>
          <a:p>
            <a:r>
              <a:rPr lang="en-US" sz="3200" dirty="0" smtClean="0"/>
              <a:t>Adding Certificates to Device</a:t>
            </a:r>
            <a:endParaRPr lang="en-US" sz="3200" dirty="0"/>
          </a:p>
        </p:txBody>
      </p:sp>
      <p:grpSp>
        <p:nvGrpSpPr>
          <p:cNvPr id="4" name="Group 3"/>
          <p:cNvGrpSpPr/>
          <p:nvPr/>
        </p:nvGrpSpPr>
        <p:grpSpPr>
          <a:xfrm>
            <a:off x="466618" y="1258497"/>
            <a:ext cx="2452254" cy="3569923"/>
            <a:chOff x="0" y="0"/>
            <a:chExt cx="2740809" cy="356362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4" y="0"/>
              <a:ext cx="2672715" cy="3563620"/>
            </a:xfrm>
            <a:prstGeom prst="rect">
              <a:avLst/>
            </a:prstGeom>
            <a:ln>
              <a:solidFill>
                <a:schemeClr val="bg1">
                  <a:lumMod val="50000"/>
                </a:schemeClr>
              </a:solidFill>
            </a:ln>
            <a:effectLst>
              <a:outerShdw blurRad="50800" dist="38100" dir="8100000" algn="tr" rotWithShape="0">
                <a:prstClr val="black">
                  <a:alpha val="40000"/>
                </a:prstClr>
              </a:outerShdw>
            </a:effectLst>
          </p:spPr>
        </p:pic>
        <p:sp>
          <p:nvSpPr>
            <p:cNvPr id="6" name="Rectangle 5"/>
            <p:cNvSpPr/>
            <p:nvPr/>
          </p:nvSpPr>
          <p:spPr>
            <a:xfrm>
              <a:off x="0" y="1984442"/>
              <a:ext cx="1473200" cy="284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 name="Group 6"/>
          <p:cNvGrpSpPr/>
          <p:nvPr/>
        </p:nvGrpSpPr>
        <p:grpSpPr>
          <a:xfrm>
            <a:off x="3452823" y="1258497"/>
            <a:ext cx="2393170" cy="3569923"/>
            <a:chOff x="0" y="0"/>
            <a:chExt cx="2672715" cy="356362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672715" cy="3563620"/>
            </a:xfrm>
            <a:prstGeom prst="rect">
              <a:avLst/>
            </a:prstGeom>
            <a:ln>
              <a:solidFill>
                <a:schemeClr val="bg1">
                  <a:lumMod val="50000"/>
                </a:schemeClr>
              </a:solidFill>
            </a:ln>
            <a:effectLst>
              <a:outerShdw blurRad="50800" dist="38100" dir="8100000" algn="tr" rotWithShape="0">
                <a:prstClr val="black">
                  <a:alpha val="40000"/>
                </a:prstClr>
              </a:outerShdw>
            </a:effectLst>
          </p:spPr>
        </p:pic>
        <p:sp>
          <p:nvSpPr>
            <p:cNvPr id="9" name="Rectangle 8"/>
            <p:cNvSpPr/>
            <p:nvPr/>
          </p:nvSpPr>
          <p:spPr>
            <a:xfrm>
              <a:off x="1303506" y="1994170"/>
              <a:ext cx="1235413" cy="233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Group 9"/>
          <p:cNvGrpSpPr/>
          <p:nvPr/>
        </p:nvGrpSpPr>
        <p:grpSpPr>
          <a:xfrm>
            <a:off x="6379944" y="1258497"/>
            <a:ext cx="2393170" cy="3651369"/>
            <a:chOff x="0" y="0"/>
            <a:chExt cx="2682875" cy="3638145"/>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682875" cy="3576955"/>
            </a:xfrm>
            <a:prstGeom prst="rect">
              <a:avLst/>
            </a:prstGeom>
            <a:ln>
              <a:solidFill>
                <a:schemeClr val="bg1">
                  <a:lumMod val="50000"/>
                </a:schemeClr>
              </a:solidFill>
            </a:ln>
            <a:effectLst>
              <a:outerShdw blurRad="50800" dist="38100" dir="8100000" algn="tr" rotWithShape="0">
                <a:prstClr val="black">
                  <a:alpha val="40000"/>
                </a:prstClr>
              </a:outerShdw>
            </a:effectLst>
          </p:spPr>
        </p:pic>
        <p:sp>
          <p:nvSpPr>
            <p:cNvPr id="12" name="Rectangle 11"/>
            <p:cNvSpPr/>
            <p:nvPr/>
          </p:nvSpPr>
          <p:spPr>
            <a:xfrm>
              <a:off x="0" y="2665379"/>
              <a:ext cx="1916349" cy="972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9" name="TextBox 28"/>
          <p:cNvSpPr txBox="1"/>
          <p:nvPr/>
        </p:nvSpPr>
        <p:spPr>
          <a:xfrm>
            <a:off x="425913" y="5012178"/>
            <a:ext cx="2594586" cy="600164"/>
          </a:xfrm>
          <a:prstGeom prst="rect">
            <a:avLst/>
          </a:prstGeom>
          <a:solidFill>
            <a:schemeClr val="bg1"/>
          </a:solidFill>
          <a:ln w="25400">
            <a:solidFill>
              <a:schemeClr val="accent3">
                <a:lumMod val="50000"/>
              </a:schemeClr>
            </a:solidFill>
          </a:ln>
        </p:spPr>
        <p:txBody>
          <a:bodyPr wrap="square" rtlCol="0">
            <a:spAutoFit/>
          </a:bodyPr>
          <a:lstStyle/>
          <a:p>
            <a:pPr algn="ctr"/>
            <a:r>
              <a:rPr lang="en-US" sz="1100" dirty="0"/>
              <a:t>Step 1: Log onto 3in1 website and select “Add DoD </a:t>
            </a:r>
            <a:r>
              <a:rPr lang="en-US" sz="1100" dirty="0" smtClean="0"/>
              <a:t>Certificates” </a:t>
            </a:r>
            <a:r>
              <a:rPr lang="en-US" sz="1100" dirty="0"/>
              <a:t>to have the certs emailed to your device</a:t>
            </a:r>
            <a:endParaRPr lang="en-US" sz="900" dirty="0"/>
          </a:p>
        </p:txBody>
      </p:sp>
      <p:sp>
        <p:nvSpPr>
          <p:cNvPr id="30" name="TextBox 29"/>
          <p:cNvSpPr txBox="1"/>
          <p:nvPr/>
        </p:nvSpPr>
        <p:spPr>
          <a:xfrm>
            <a:off x="3340639" y="5080801"/>
            <a:ext cx="2635145" cy="461665"/>
          </a:xfrm>
          <a:prstGeom prst="rect">
            <a:avLst/>
          </a:prstGeom>
          <a:solidFill>
            <a:schemeClr val="bg1"/>
          </a:solidFill>
          <a:ln w="25400">
            <a:solidFill>
              <a:schemeClr val="accent3">
                <a:lumMod val="50000"/>
              </a:schemeClr>
            </a:solidFill>
          </a:ln>
        </p:spPr>
        <p:txBody>
          <a:bodyPr wrap="square" rtlCol="0">
            <a:spAutoFit/>
          </a:bodyPr>
          <a:lstStyle/>
          <a:p>
            <a:pPr algn="ctr"/>
            <a:r>
              <a:rPr lang="en-US" sz="1200" dirty="0"/>
              <a:t>Step 2: Enter your email, Select “Request DoD Certificates Email</a:t>
            </a:r>
            <a:endParaRPr lang="en-US" sz="700" dirty="0"/>
          </a:p>
        </p:txBody>
      </p:sp>
      <p:sp>
        <p:nvSpPr>
          <p:cNvPr id="32" name="TextBox 31"/>
          <p:cNvSpPr txBox="1"/>
          <p:nvPr/>
        </p:nvSpPr>
        <p:spPr>
          <a:xfrm>
            <a:off x="6295924" y="4988469"/>
            <a:ext cx="2561209" cy="646331"/>
          </a:xfrm>
          <a:prstGeom prst="rect">
            <a:avLst/>
          </a:prstGeom>
          <a:solidFill>
            <a:schemeClr val="bg1"/>
          </a:solidFill>
          <a:ln w="25400">
            <a:solidFill>
              <a:schemeClr val="accent3">
                <a:lumMod val="50000"/>
              </a:schemeClr>
            </a:solidFill>
          </a:ln>
        </p:spPr>
        <p:txBody>
          <a:bodyPr wrap="square" rtlCol="0">
            <a:spAutoFit/>
          </a:bodyPr>
          <a:lstStyle/>
          <a:p>
            <a:pPr algn="ctr"/>
            <a:r>
              <a:rPr lang="en-US" sz="1200" dirty="0"/>
              <a:t>Step 3: </a:t>
            </a:r>
            <a:r>
              <a:rPr lang="en-US" sz="1200" dirty="0" smtClean="0"/>
              <a:t>Use the email sent to the address and click </a:t>
            </a:r>
            <a:r>
              <a:rPr lang="en-US" sz="1200" dirty="0"/>
              <a:t>each attachment (3) to install them to the device</a:t>
            </a:r>
          </a:p>
        </p:txBody>
      </p:sp>
    </p:spTree>
    <p:extLst>
      <p:ext uri="{BB962C8B-B14F-4D97-AF65-F5344CB8AC3E}">
        <p14:creationId xmlns:p14="http://schemas.microsoft.com/office/powerpoint/2010/main" val="241911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21</a:t>
            </a:fld>
            <a:endParaRPr lang="en-US"/>
          </a:p>
        </p:txBody>
      </p:sp>
      <p:sp>
        <p:nvSpPr>
          <p:cNvPr id="3" name="Title 2"/>
          <p:cNvSpPr>
            <a:spLocks noGrp="1"/>
          </p:cNvSpPr>
          <p:nvPr>
            <p:ph type="title"/>
          </p:nvPr>
        </p:nvSpPr>
        <p:spPr/>
        <p:txBody>
          <a:bodyPr/>
          <a:lstStyle/>
          <a:p>
            <a:r>
              <a:rPr lang="en-US" sz="3200" dirty="0" smtClean="0"/>
              <a:t>Adding Certificates to iOS Device</a:t>
            </a:r>
            <a:endParaRPr lang="en-US" sz="3200" dirty="0"/>
          </a:p>
        </p:txBody>
      </p:sp>
      <p:grpSp>
        <p:nvGrpSpPr>
          <p:cNvPr id="13" name="Group 12"/>
          <p:cNvGrpSpPr/>
          <p:nvPr/>
        </p:nvGrpSpPr>
        <p:grpSpPr>
          <a:xfrm>
            <a:off x="885472" y="1405135"/>
            <a:ext cx="3461727" cy="2124799"/>
            <a:chOff x="0" y="0"/>
            <a:chExt cx="5350213" cy="3585412"/>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3" y="0"/>
              <a:ext cx="2275205" cy="3579495"/>
            </a:xfrm>
            <a:prstGeom prst="rect">
              <a:avLst/>
            </a:prstGeom>
            <a:ln>
              <a:solidFill>
                <a:schemeClr val="bg1">
                  <a:lumMod val="50000"/>
                </a:schemeClr>
              </a:solidFill>
            </a:ln>
            <a:effectLst>
              <a:outerShdw blurRad="50800" dist="38100" dir="8100000" algn="tr" rotWithShape="0">
                <a:prstClr val="black">
                  <a:alpha val="40000"/>
                </a:prstClr>
              </a:outerShdw>
            </a:effectLst>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5300"/>
            <a:stretch/>
          </p:blipFill>
          <p:spPr bwMode="auto">
            <a:xfrm>
              <a:off x="2908570" y="9727"/>
              <a:ext cx="2372995" cy="3575685"/>
            </a:xfrm>
            <a:prstGeom prst="rect">
              <a:avLst/>
            </a:prstGeom>
            <a:ln>
              <a:solidFill>
                <a:schemeClr val="bg1">
                  <a:lumMod val="50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
          <p:nvSpPr>
            <p:cNvPr id="16" name="Rectangle 15"/>
            <p:cNvSpPr/>
            <p:nvPr/>
          </p:nvSpPr>
          <p:spPr>
            <a:xfrm>
              <a:off x="2908570" y="593387"/>
              <a:ext cx="2441643" cy="1488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0" y="2081719"/>
              <a:ext cx="2441575" cy="378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Arrow Connector 17"/>
            <p:cNvCxnSpPr/>
            <p:nvPr/>
          </p:nvCxnSpPr>
          <p:spPr>
            <a:xfrm flipV="1">
              <a:off x="2441642" y="1838527"/>
              <a:ext cx="408629" cy="3793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62902" y="4201722"/>
            <a:ext cx="1695230" cy="2117679"/>
            <a:chOff x="0" y="0"/>
            <a:chExt cx="2441642" cy="3540760"/>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93" y="0"/>
              <a:ext cx="2314575" cy="3540760"/>
            </a:xfrm>
            <a:prstGeom prst="rect">
              <a:avLst/>
            </a:prstGeom>
            <a:ln>
              <a:solidFill>
                <a:schemeClr val="bg1">
                  <a:lumMod val="50000"/>
                </a:schemeClr>
              </a:solidFill>
            </a:ln>
            <a:effectLst>
              <a:outerShdw blurRad="50800" dist="38100" dir="8100000" algn="tr" rotWithShape="0">
                <a:prstClr val="black">
                  <a:alpha val="40000"/>
                </a:prstClr>
              </a:outerShdw>
            </a:effectLst>
          </p:spPr>
        </p:pic>
        <p:sp>
          <p:nvSpPr>
            <p:cNvPr id="21" name="Rectangle 20"/>
            <p:cNvSpPr/>
            <p:nvPr/>
          </p:nvSpPr>
          <p:spPr>
            <a:xfrm>
              <a:off x="0" y="408562"/>
              <a:ext cx="2441642" cy="401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 name="Group 21"/>
          <p:cNvGrpSpPr/>
          <p:nvPr/>
        </p:nvGrpSpPr>
        <p:grpSpPr>
          <a:xfrm>
            <a:off x="4740758" y="4201723"/>
            <a:ext cx="3816174" cy="2117679"/>
            <a:chOff x="0" y="0"/>
            <a:chExt cx="5495317" cy="4133850"/>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 y="0"/>
              <a:ext cx="2314575" cy="4133850"/>
            </a:xfrm>
            <a:prstGeom prst="rect">
              <a:avLst/>
            </a:prstGeom>
            <a:ln>
              <a:solidFill>
                <a:schemeClr val="bg1">
                  <a:lumMod val="50000"/>
                </a:schemeClr>
              </a:solidFill>
            </a:ln>
            <a:effectLst>
              <a:outerShdw blurRad="50800" dist="38100" dir="8100000" algn="tr" rotWithShape="0">
                <a:prstClr val="black">
                  <a:alpha val="40000"/>
                </a:prst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1217" y="0"/>
              <a:ext cx="2324100" cy="4133850"/>
            </a:xfrm>
            <a:prstGeom prst="rect">
              <a:avLst/>
            </a:prstGeom>
            <a:ln>
              <a:solidFill>
                <a:schemeClr val="bg1">
                  <a:lumMod val="50000"/>
                </a:schemeClr>
              </a:solidFill>
            </a:ln>
            <a:effectLst>
              <a:outerShdw blurRad="50800" dist="38100" dir="8100000" algn="tr" rotWithShape="0">
                <a:prstClr val="black">
                  <a:alpha val="40000"/>
                </a:prstClr>
              </a:outerShdw>
            </a:effectLst>
          </p:spPr>
        </p:pic>
        <p:sp>
          <p:nvSpPr>
            <p:cNvPr id="25" name="Rectangle 24"/>
            <p:cNvSpPr/>
            <p:nvPr/>
          </p:nvSpPr>
          <p:spPr>
            <a:xfrm>
              <a:off x="0" y="3540868"/>
              <a:ext cx="2324303" cy="401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6" name="Straight Arrow Connector 25"/>
            <p:cNvCxnSpPr/>
            <p:nvPr/>
          </p:nvCxnSpPr>
          <p:spPr>
            <a:xfrm flipV="1">
              <a:off x="2003898" y="1478604"/>
              <a:ext cx="2976664" cy="20618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171217" y="1031132"/>
              <a:ext cx="2324100" cy="535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 name="TextBox 27"/>
          <p:cNvSpPr txBox="1"/>
          <p:nvPr/>
        </p:nvSpPr>
        <p:spPr>
          <a:xfrm>
            <a:off x="2315178" y="4568063"/>
            <a:ext cx="2266590" cy="1200329"/>
          </a:xfrm>
          <a:prstGeom prst="rect">
            <a:avLst/>
          </a:prstGeom>
          <a:solidFill>
            <a:schemeClr val="bg1"/>
          </a:solidFill>
          <a:ln w="25400">
            <a:solidFill>
              <a:schemeClr val="accent3">
                <a:lumMod val="50000"/>
              </a:schemeClr>
            </a:solidFill>
          </a:ln>
        </p:spPr>
        <p:txBody>
          <a:bodyPr wrap="square" rtlCol="0">
            <a:spAutoFit/>
          </a:bodyPr>
          <a:lstStyle/>
          <a:p>
            <a:pPr algn="ctr"/>
            <a:r>
              <a:rPr lang="en-US" sz="1200" dirty="0"/>
              <a:t>Step </a:t>
            </a:r>
            <a:r>
              <a:rPr lang="en-US" sz="1200" dirty="0" smtClean="0"/>
              <a:t>2: </a:t>
            </a:r>
            <a:r>
              <a:rPr lang="en-US" sz="1200" dirty="0"/>
              <a:t>Click “About”, then “Certificate Trust Settings” and enable to DoD Root CA 3 cert. Select “Continue” on the Root Certificate pop-up</a:t>
            </a:r>
          </a:p>
          <a:p>
            <a:pPr algn="ctr"/>
            <a:endParaRPr lang="en-US" sz="1200" dirty="0"/>
          </a:p>
        </p:txBody>
      </p:sp>
      <p:sp>
        <p:nvSpPr>
          <p:cNvPr id="33" name="TextBox 32"/>
          <p:cNvSpPr txBox="1"/>
          <p:nvPr/>
        </p:nvSpPr>
        <p:spPr>
          <a:xfrm>
            <a:off x="4783601" y="1960117"/>
            <a:ext cx="3445999" cy="830997"/>
          </a:xfrm>
          <a:prstGeom prst="rect">
            <a:avLst/>
          </a:prstGeom>
          <a:solidFill>
            <a:schemeClr val="bg1"/>
          </a:solidFill>
          <a:ln w="25400">
            <a:solidFill>
              <a:schemeClr val="accent3">
                <a:lumMod val="50000"/>
              </a:schemeClr>
            </a:solidFill>
          </a:ln>
        </p:spPr>
        <p:txBody>
          <a:bodyPr wrap="square" rtlCol="0">
            <a:spAutoFit/>
          </a:bodyPr>
          <a:lstStyle/>
          <a:p>
            <a:pPr algn="ctr"/>
            <a:r>
              <a:rPr lang="en-US" sz="1200" dirty="0"/>
              <a:t>Step </a:t>
            </a:r>
            <a:r>
              <a:rPr lang="en-US" sz="1200" dirty="0" smtClean="0"/>
              <a:t>1: </a:t>
            </a:r>
            <a:r>
              <a:rPr lang="en-US" sz="1200" dirty="0"/>
              <a:t>Once installed, go to the “Settings” app, under General, Click “Profiles”. Ensure all 3 certs are displayed, go back to the Settings page by clicking “General” at the top left</a:t>
            </a:r>
          </a:p>
        </p:txBody>
      </p:sp>
    </p:spTree>
    <p:extLst>
      <p:ext uri="{BB962C8B-B14F-4D97-AF65-F5344CB8AC3E}">
        <p14:creationId xmlns:p14="http://schemas.microsoft.com/office/powerpoint/2010/main" val="339037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22</a:t>
            </a:fld>
            <a:endParaRPr lang="en-US"/>
          </a:p>
        </p:txBody>
      </p:sp>
      <p:sp>
        <p:nvSpPr>
          <p:cNvPr id="3" name="Title 2"/>
          <p:cNvSpPr>
            <a:spLocks noGrp="1"/>
          </p:cNvSpPr>
          <p:nvPr>
            <p:ph type="title"/>
          </p:nvPr>
        </p:nvSpPr>
        <p:spPr/>
        <p:txBody>
          <a:bodyPr/>
          <a:lstStyle/>
          <a:p>
            <a:r>
              <a:rPr lang="en-US" sz="2800" dirty="0" smtClean="0"/>
              <a:t>Adding Certificates to Android Device</a:t>
            </a:r>
            <a:endParaRPr lang="en-US" sz="2800" dirty="0"/>
          </a:p>
        </p:txBody>
      </p:sp>
      <p:pic>
        <p:nvPicPr>
          <p:cNvPr id="4" name="Picture 3" descr="C:\Users\HSH4212\AppData\Local\Microsoft\Windows\Temporary Internet Files\Content.Outlook\YHW0HBZE\Screenshot_20171218-13223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756" y="1270000"/>
            <a:ext cx="1828800" cy="3200400"/>
          </a:xfrm>
          <a:prstGeom prst="rect">
            <a:avLst/>
          </a:prstGeom>
          <a:ln>
            <a:noFill/>
          </a:ln>
          <a:effectLst>
            <a:outerShdw blurRad="190500" algn="tl" rotWithShape="0">
              <a:srgbClr val="000000">
                <a:alpha val="70000"/>
              </a:srgbClr>
            </a:outerShdw>
          </a:effectLst>
        </p:spPr>
      </p:pic>
      <p:pic>
        <p:nvPicPr>
          <p:cNvPr id="5" name="Picture 4" descr="C:\Users\HSH4212\AppData\Local\Microsoft\Windows\Temporary Internet Files\Content.Outlook\YHW0HBZE\Screenshot_20171218-13224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1024" y="1270000"/>
            <a:ext cx="1828800" cy="3200400"/>
          </a:xfrm>
          <a:prstGeom prst="rect">
            <a:avLst/>
          </a:prstGeom>
          <a:ln>
            <a:noFill/>
          </a:ln>
          <a:effectLst>
            <a:outerShdw blurRad="190500" algn="tl" rotWithShape="0">
              <a:srgbClr val="000000">
                <a:alpha val="70000"/>
              </a:srgbClr>
            </a:outerShdw>
          </a:effectLst>
        </p:spPr>
      </p:pic>
      <p:pic>
        <p:nvPicPr>
          <p:cNvPr id="6" name="Picture 5" descr="C:\Users\HSH4212\AppData\Local\Microsoft\Windows\Temporary Internet Files\Content.Outlook\YHW0HBZE\Screenshot_20171218-13231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2538" y="1270000"/>
            <a:ext cx="1800860" cy="3200400"/>
          </a:xfrm>
          <a:prstGeom prst="rect">
            <a:avLst/>
          </a:prstGeom>
          <a:ln>
            <a:noFill/>
          </a:ln>
          <a:effectLst>
            <a:outerShdw blurRad="190500" algn="tl" rotWithShape="0">
              <a:srgbClr val="000000">
                <a:alpha val="70000"/>
              </a:srgbClr>
            </a:outerShdw>
          </a:effectLst>
        </p:spPr>
      </p:pic>
      <p:pic>
        <p:nvPicPr>
          <p:cNvPr id="7" name="Picture 6" descr="C:\Users\HSH4212\AppData\Local\Microsoft\Windows\Temporary Internet Files\Content.Outlook\YHW0HBZE\Screenshot_20171218-13234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6113" y="1270000"/>
            <a:ext cx="1800860" cy="3200400"/>
          </a:xfrm>
          <a:prstGeom prst="rect">
            <a:avLst/>
          </a:prstGeom>
          <a:ln>
            <a:noFill/>
          </a:ln>
          <a:effectLst>
            <a:outerShdw blurRad="190500" algn="tl" rotWithShape="0">
              <a:srgbClr val="000000">
                <a:alpha val="70000"/>
              </a:srgbClr>
            </a:outerShdw>
          </a:effectLst>
        </p:spPr>
      </p:pic>
      <p:sp>
        <p:nvSpPr>
          <p:cNvPr id="8" name="Rectangle 7"/>
          <p:cNvSpPr/>
          <p:nvPr/>
        </p:nvSpPr>
        <p:spPr>
          <a:xfrm>
            <a:off x="152400" y="2374900"/>
            <a:ext cx="2070100" cy="393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76773" y="1981200"/>
            <a:ext cx="2070100" cy="393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60374" y="3378200"/>
            <a:ext cx="20701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81493" y="1577030"/>
            <a:ext cx="2070100" cy="1496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3602" y="4654459"/>
            <a:ext cx="2047695" cy="830997"/>
          </a:xfrm>
          <a:prstGeom prst="rect">
            <a:avLst/>
          </a:prstGeom>
          <a:solidFill>
            <a:schemeClr val="bg1"/>
          </a:solidFill>
          <a:ln w="25400">
            <a:solidFill>
              <a:schemeClr val="accent3">
                <a:lumMod val="50000"/>
              </a:schemeClr>
            </a:solidFill>
          </a:ln>
        </p:spPr>
        <p:txBody>
          <a:bodyPr wrap="square" rtlCol="0">
            <a:spAutoFit/>
          </a:bodyPr>
          <a:lstStyle/>
          <a:p>
            <a:pPr algn="ctr"/>
            <a:r>
              <a:rPr lang="en-US" sz="1200" dirty="0" smtClean="0"/>
              <a:t>Step 1: From the Settings menu, click on “Lock Screen and Security”</a:t>
            </a:r>
            <a:endParaRPr lang="en-US" sz="1200" dirty="0"/>
          </a:p>
          <a:p>
            <a:pPr algn="ctr"/>
            <a:endParaRPr lang="en-US" sz="1200" dirty="0"/>
          </a:p>
        </p:txBody>
      </p:sp>
      <p:sp>
        <p:nvSpPr>
          <p:cNvPr id="18" name="TextBox 17"/>
          <p:cNvSpPr txBox="1"/>
          <p:nvPr/>
        </p:nvSpPr>
        <p:spPr>
          <a:xfrm>
            <a:off x="2471576" y="4654459"/>
            <a:ext cx="2047695" cy="646331"/>
          </a:xfrm>
          <a:prstGeom prst="rect">
            <a:avLst/>
          </a:prstGeom>
          <a:solidFill>
            <a:schemeClr val="bg1"/>
          </a:solidFill>
          <a:ln w="25400">
            <a:solidFill>
              <a:schemeClr val="accent3">
                <a:lumMod val="50000"/>
              </a:schemeClr>
            </a:solidFill>
          </a:ln>
        </p:spPr>
        <p:txBody>
          <a:bodyPr wrap="square" rtlCol="0">
            <a:spAutoFit/>
          </a:bodyPr>
          <a:lstStyle/>
          <a:p>
            <a:pPr algn="ctr"/>
            <a:r>
              <a:rPr lang="en-US" sz="1200" dirty="0" smtClean="0"/>
              <a:t>Step 2: Click “Other Security and Settings”</a:t>
            </a:r>
            <a:endParaRPr lang="en-US" sz="1200" dirty="0"/>
          </a:p>
          <a:p>
            <a:pPr algn="ctr"/>
            <a:endParaRPr lang="en-US" sz="1200" dirty="0"/>
          </a:p>
        </p:txBody>
      </p:sp>
      <p:sp>
        <p:nvSpPr>
          <p:cNvPr id="19" name="TextBox 18"/>
          <p:cNvSpPr txBox="1"/>
          <p:nvPr/>
        </p:nvSpPr>
        <p:spPr>
          <a:xfrm>
            <a:off x="4687975" y="4654460"/>
            <a:ext cx="2047695" cy="646331"/>
          </a:xfrm>
          <a:prstGeom prst="rect">
            <a:avLst/>
          </a:prstGeom>
          <a:solidFill>
            <a:schemeClr val="bg1"/>
          </a:solidFill>
          <a:ln w="25400">
            <a:solidFill>
              <a:schemeClr val="accent3">
                <a:lumMod val="50000"/>
              </a:schemeClr>
            </a:solidFill>
          </a:ln>
        </p:spPr>
        <p:txBody>
          <a:bodyPr wrap="square" rtlCol="0">
            <a:spAutoFit/>
          </a:bodyPr>
          <a:lstStyle/>
          <a:p>
            <a:pPr algn="ctr"/>
            <a:r>
              <a:rPr lang="en-US" sz="1200" dirty="0" smtClean="0"/>
              <a:t>Step 3: Click “View Security Certificates” </a:t>
            </a:r>
            <a:endParaRPr lang="en-US" sz="1200" dirty="0"/>
          </a:p>
          <a:p>
            <a:pPr algn="ctr"/>
            <a:endParaRPr lang="en-US" sz="1200" dirty="0"/>
          </a:p>
        </p:txBody>
      </p:sp>
      <p:sp>
        <p:nvSpPr>
          <p:cNvPr id="20" name="TextBox 19"/>
          <p:cNvSpPr txBox="1"/>
          <p:nvPr/>
        </p:nvSpPr>
        <p:spPr>
          <a:xfrm>
            <a:off x="6892695" y="4654460"/>
            <a:ext cx="2047695" cy="1200329"/>
          </a:xfrm>
          <a:prstGeom prst="rect">
            <a:avLst/>
          </a:prstGeom>
          <a:solidFill>
            <a:schemeClr val="bg1"/>
          </a:solidFill>
          <a:ln w="25400">
            <a:solidFill>
              <a:schemeClr val="accent3">
                <a:lumMod val="50000"/>
              </a:schemeClr>
            </a:solidFill>
          </a:ln>
        </p:spPr>
        <p:txBody>
          <a:bodyPr wrap="square" rtlCol="0">
            <a:spAutoFit/>
          </a:bodyPr>
          <a:lstStyle/>
          <a:p>
            <a:pPr algn="ctr"/>
            <a:r>
              <a:rPr lang="en-US" sz="1200" dirty="0" smtClean="0"/>
              <a:t>Step 4: Click on the “User” tab to confirm that the 3 DoD Certificates (DoD Root CA3, DoD ID SW CA-38, and DoD ID SW CA-37) appear</a:t>
            </a:r>
            <a:endParaRPr lang="en-US" sz="1200" dirty="0"/>
          </a:p>
          <a:p>
            <a:pPr algn="ctr"/>
            <a:endParaRPr lang="en-US" sz="1200" dirty="0"/>
          </a:p>
        </p:txBody>
      </p:sp>
    </p:spTree>
    <p:extLst>
      <p:ext uri="{BB962C8B-B14F-4D97-AF65-F5344CB8AC3E}">
        <p14:creationId xmlns:p14="http://schemas.microsoft.com/office/powerpoint/2010/main" val="213856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23</a:t>
            </a:fld>
            <a:endParaRPr lang="en-US"/>
          </a:p>
        </p:txBody>
      </p:sp>
      <p:sp>
        <p:nvSpPr>
          <p:cNvPr id="3" name="Title 2"/>
          <p:cNvSpPr>
            <a:spLocks noGrp="1"/>
          </p:cNvSpPr>
          <p:nvPr>
            <p:ph type="title"/>
          </p:nvPr>
        </p:nvSpPr>
        <p:spPr/>
        <p:txBody>
          <a:bodyPr/>
          <a:lstStyle/>
          <a:p>
            <a:r>
              <a:rPr lang="en-US" dirty="0" smtClean="0"/>
              <a:t>Questions?</a:t>
            </a:r>
            <a:endParaRPr lang="en-US" dirty="0"/>
          </a:p>
        </p:txBody>
      </p:sp>
      <p:pic>
        <p:nvPicPr>
          <p:cNvPr id="4" name="Content Placeholder 4">
            <a:extLst>
              <a:ext uri="{FF2B5EF4-FFF2-40B4-BE49-F238E27FC236}">
                <a16:creationId xmlns:a16="http://schemas.microsoft.com/office/drawing/2014/main" id="{1C6B3B7C-609F-4763-B66F-0AD74BF7BA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956" y="1724200"/>
            <a:ext cx="3258795" cy="4068763"/>
          </a:xfrm>
          <a:prstGeom prst="rect">
            <a:avLst/>
          </a:prstGeom>
        </p:spPr>
      </p:pic>
    </p:spTree>
    <p:extLst>
      <p:ext uri="{BB962C8B-B14F-4D97-AF65-F5344CB8AC3E}">
        <p14:creationId xmlns:p14="http://schemas.microsoft.com/office/powerpoint/2010/main" val="85733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3</a:t>
            </a:fld>
            <a:endParaRPr lang="en-US"/>
          </a:p>
        </p:txBody>
      </p:sp>
      <p:sp>
        <p:nvSpPr>
          <p:cNvPr id="3" name="Title 2"/>
          <p:cNvSpPr>
            <a:spLocks noGrp="1"/>
          </p:cNvSpPr>
          <p:nvPr>
            <p:ph type="title"/>
          </p:nvPr>
        </p:nvSpPr>
        <p:spPr/>
        <p:txBody>
          <a:bodyPr/>
          <a:lstStyle/>
          <a:p>
            <a:r>
              <a:rPr lang="en-US" dirty="0" smtClean="0"/>
              <a:t>Benefits of 3in1 NG</a:t>
            </a:r>
            <a:endParaRPr lang="en-US" dirty="0"/>
          </a:p>
        </p:txBody>
      </p:sp>
      <p:sp>
        <p:nvSpPr>
          <p:cNvPr id="6" name="Content Placeholder 3">
            <a:extLst>
              <a:ext uri="{FF2B5EF4-FFF2-40B4-BE49-F238E27FC236}">
                <a16:creationId xmlns:a16="http://schemas.microsoft.com/office/drawing/2014/main" id="{3B24DDE9-5CEF-4C9D-AA24-E965AA3B2D81}"/>
              </a:ext>
            </a:extLst>
          </p:cNvPr>
          <p:cNvSpPr>
            <a:spLocks noGrp="1"/>
          </p:cNvSpPr>
          <p:nvPr>
            <p:ph idx="4294967295"/>
          </p:nvPr>
        </p:nvSpPr>
        <p:spPr>
          <a:xfrm>
            <a:off x="290103" y="1351512"/>
            <a:ext cx="8225246" cy="4774968"/>
          </a:xfrm>
          <a:prstGeom prst="rect">
            <a:avLst/>
          </a:prstGeom>
        </p:spPr>
        <p:txBody>
          <a:bodyPr>
            <a:normAutofit/>
          </a:bodyPr>
          <a:lstStyle/>
          <a:p>
            <a:r>
              <a:rPr lang="en-US" sz="1800" dirty="0"/>
              <a:t>Code built in HTML 5</a:t>
            </a:r>
          </a:p>
          <a:p>
            <a:pPr lvl="1"/>
            <a:r>
              <a:rPr lang="en-US" sz="1400" dirty="0"/>
              <a:t>Platform Agnostic</a:t>
            </a:r>
          </a:p>
          <a:p>
            <a:pPr lvl="2"/>
            <a:r>
              <a:rPr lang="en-US" sz="1400" dirty="0"/>
              <a:t>iOS, Android, Windows, etc.</a:t>
            </a:r>
          </a:p>
          <a:p>
            <a:pPr lvl="1"/>
            <a:r>
              <a:rPr lang="en-US" sz="1400" dirty="0"/>
              <a:t>Device Agnostic</a:t>
            </a:r>
          </a:p>
          <a:p>
            <a:pPr lvl="2"/>
            <a:r>
              <a:rPr lang="en-US" sz="1400" dirty="0"/>
              <a:t>Laptop, Tablet, Mobile/Phone, etc.</a:t>
            </a:r>
          </a:p>
          <a:p>
            <a:r>
              <a:rPr lang="en-US" sz="1800" dirty="0"/>
              <a:t>Visibility in Purchasing Power</a:t>
            </a:r>
          </a:p>
          <a:p>
            <a:pPr lvl="1"/>
            <a:r>
              <a:rPr lang="en-US" sz="1400" dirty="0"/>
              <a:t>All orders placed by users are retained at DISA Ogden</a:t>
            </a:r>
          </a:p>
          <a:p>
            <a:pPr lvl="1"/>
            <a:r>
              <a:rPr lang="en-US" sz="1400" dirty="0"/>
              <a:t>Ability to run Purchase Log reports anywhere </a:t>
            </a:r>
          </a:p>
          <a:p>
            <a:pPr lvl="2"/>
            <a:r>
              <a:rPr lang="en-US" sz="1400" dirty="0"/>
              <a:t>Provides better purchasing power and answer data calls</a:t>
            </a:r>
          </a:p>
          <a:p>
            <a:r>
              <a:rPr lang="en-US" sz="1800" dirty="0"/>
              <a:t>Patches/Updates easy to administer</a:t>
            </a:r>
          </a:p>
          <a:p>
            <a:pPr lvl="1"/>
            <a:r>
              <a:rPr lang="en-US" sz="1400" dirty="0"/>
              <a:t>Updates are instantaneous (no more OTA updates)</a:t>
            </a:r>
          </a:p>
          <a:p>
            <a:pPr lvl="1"/>
            <a:r>
              <a:rPr lang="en-US" sz="1400" dirty="0"/>
              <a:t>All users on same build of software in the field</a:t>
            </a:r>
          </a:p>
          <a:p>
            <a:r>
              <a:rPr lang="en-US" sz="1800" dirty="0"/>
              <a:t>Logistical shipping and Accountability of hardware </a:t>
            </a:r>
            <a:r>
              <a:rPr lang="en-US" sz="1800" dirty="0" smtClean="0"/>
              <a:t>omitted</a:t>
            </a:r>
            <a:endParaRPr lang="en-US" sz="1800" dirty="0"/>
          </a:p>
          <a:p>
            <a:r>
              <a:rPr lang="en-US" sz="1800" dirty="0"/>
              <a:t>Offline capability for users not </a:t>
            </a:r>
            <a:r>
              <a:rPr lang="en-US" sz="1800" dirty="0" smtClean="0"/>
              <a:t>wanting </a:t>
            </a:r>
            <a:r>
              <a:rPr lang="en-US" sz="1800" dirty="0"/>
              <a:t>to emit a signal</a:t>
            </a:r>
          </a:p>
          <a:p>
            <a:r>
              <a:rPr lang="en-US" sz="1800" dirty="0"/>
              <a:t>Reduced Pre set-up needed prior to utilization</a:t>
            </a:r>
          </a:p>
          <a:p>
            <a:r>
              <a:rPr lang="en-US" sz="1800" dirty="0"/>
              <a:t>More self-intuitive/simplified for users </a:t>
            </a:r>
          </a:p>
        </p:txBody>
      </p:sp>
      <p:pic>
        <p:nvPicPr>
          <p:cNvPr id="7" name="Picture 2" descr="C:\Users\HSH4212\AppData\Local\Microsoft\Windows\Temporary Internet Files\Content.Outlook\XJGTBIST\3in1 logo-01.png">
            <a:extLst>
              <a:ext uri="{FF2B5EF4-FFF2-40B4-BE49-F238E27FC236}">
                <a16:creationId xmlns:a16="http://schemas.microsoft.com/office/drawing/2014/main" id="{1C8C959F-9ED3-429F-85C4-6636BF0315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1160" y="1411837"/>
            <a:ext cx="2344189" cy="304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4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4</a:t>
            </a:fld>
            <a:endParaRPr lang="en-US"/>
          </a:p>
        </p:txBody>
      </p:sp>
      <p:sp>
        <p:nvSpPr>
          <p:cNvPr id="3" name="Title 2"/>
          <p:cNvSpPr>
            <a:spLocks noGrp="1"/>
          </p:cNvSpPr>
          <p:nvPr>
            <p:ph type="title"/>
          </p:nvPr>
        </p:nvSpPr>
        <p:spPr/>
        <p:txBody>
          <a:bodyPr/>
          <a:lstStyle/>
          <a:p>
            <a:r>
              <a:rPr lang="en-US" dirty="0" smtClean="0"/>
              <a:t>Menu</a:t>
            </a:r>
            <a:endParaRPr lang="en-US" dirty="0"/>
          </a:p>
        </p:txBody>
      </p:sp>
      <p:graphicFrame>
        <p:nvGraphicFramePr>
          <p:cNvPr id="6" name="Diagram 5"/>
          <p:cNvGraphicFramePr/>
          <p:nvPr>
            <p:extLst>
              <p:ext uri="{D42A27DB-BD31-4B8C-83A1-F6EECF244321}">
                <p14:modId xmlns:p14="http://schemas.microsoft.com/office/powerpoint/2010/main" val="76877976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11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5</a:t>
            </a:fld>
            <a:endParaRPr lang="en-US"/>
          </a:p>
        </p:txBody>
      </p:sp>
      <p:sp>
        <p:nvSpPr>
          <p:cNvPr id="3" name="Title 2"/>
          <p:cNvSpPr>
            <a:spLocks noGrp="1"/>
          </p:cNvSpPr>
          <p:nvPr>
            <p:ph type="title"/>
          </p:nvPr>
        </p:nvSpPr>
        <p:spPr/>
        <p:txBody>
          <a:bodyPr/>
          <a:lstStyle/>
          <a:p>
            <a:r>
              <a:rPr lang="en-US" dirty="0" smtClean="0"/>
              <a:t>Accessing 3in1</a:t>
            </a:r>
            <a:endParaRPr lang="en-US" dirty="0"/>
          </a:p>
        </p:txBody>
      </p:sp>
      <p:pic>
        <p:nvPicPr>
          <p:cNvPr id="6" name="Content Placeholder 5"/>
          <p:cNvPicPr>
            <a:picLocks noGrp="1" noChangeAspect="1"/>
          </p:cNvPicPr>
          <p:nvPr>
            <p:ph sz="quarter" idx="10"/>
          </p:nvPr>
        </p:nvPicPr>
        <p:blipFill rotWithShape="1">
          <a:blip r:embed="rId2"/>
          <a:srcRect l="15000" t="6314" r="15833" b="11610"/>
          <a:stretch/>
        </p:blipFill>
        <p:spPr>
          <a:xfrm>
            <a:off x="1670231" y="1470725"/>
            <a:ext cx="5812246" cy="4341696"/>
          </a:xfrm>
          <a:prstGeom prst="rect">
            <a:avLst/>
          </a:prstGeom>
        </p:spPr>
      </p:pic>
      <p:sp>
        <p:nvSpPr>
          <p:cNvPr id="7" name="TextBox 6"/>
          <p:cNvSpPr txBox="1"/>
          <p:nvPr/>
        </p:nvSpPr>
        <p:spPr>
          <a:xfrm>
            <a:off x="1369604" y="1101393"/>
            <a:ext cx="6413500" cy="369332"/>
          </a:xfrm>
          <a:prstGeom prst="rect">
            <a:avLst/>
          </a:prstGeom>
          <a:noFill/>
        </p:spPr>
        <p:txBody>
          <a:bodyPr wrap="square" rtlCol="0">
            <a:spAutoFit/>
          </a:bodyPr>
          <a:lstStyle/>
          <a:p>
            <a:pPr algn="ctr"/>
            <a:r>
              <a:rPr lang="en-US" b="1" dirty="0" smtClean="0"/>
              <a:t>Access 3in1 at https://www.jccs.gov/3in1ng/</a:t>
            </a:r>
            <a:endParaRPr lang="en-US" b="1" dirty="0"/>
          </a:p>
        </p:txBody>
      </p:sp>
      <p:sp>
        <p:nvSpPr>
          <p:cNvPr id="8" name="TextBox 7"/>
          <p:cNvSpPr txBox="1"/>
          <p:nvPr/>
        </p:nvSpPr>
        <p:spPr>
          <a:xfrm>
            <a:off x="1146356" y="5997087"/>
            <a:ext cx="6859995" cy="369332"/>
          </a:xfrm>
          <a:prstGeom prst="rect">
            <a:avLst/>
          </a:prstGeom>
          <a:noFill/>
        </p:spPr>
        <p:txBody>
          <a:bodyPr wrap="square" rtlCol="0">
            <a:spAutoFit/>
          </a:bodyPr>
          <a:lstStyle/>
          <a:p>
            <a:pPr algn="ctr"/>
            <a:r>
              <a:rPr lang="en-US" dirty="0" smtClean="0"/>
              <a:t>Training Environment Available https://www.jcxs.etcx.dla.mil/3in1ng/</a:t>
            </a:r>
            <a:endParaRPr lang="en-US" dirty="0"/>
          </a:p>
        </p:txBody>
      </p:sp>
    </p:spTree>
    <p:extLst>
      <p:ext uri="{BB962C8B-B14F-4D97-AF65-F5344CB8AC3E}">
        <p14:creationId xmlns:p14="http://schemas.microsoft.com/office/powerpoint/2010/main" val="3909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6</a:t>
            </a:fld>
            <a:endParaRPr lang="en-US"/>
          </a:p>
        </p:txBody>
      </p:sp>
      <p:sp>
        <p:nvSpPr>
          <p:cNvPr id="3" name="Title 2"/>
          <p:cNvSpPr>
            <a:spLocks noGrp="1"/>
          </p:cNvSpPr>
          <p:nvPr>
            <p:ph type="title"/>
          </p:nvPr>
        </p:nvSpPr>
        <p:spPr/>
        <p:txBody>
          <a:bodyPr/>
          <a:lstStyle/>
          <a:p>
            <a:r>
              <a:rPr lang="en-US" dirty="0" smtClean="0"/>
              <a:t>Registration</a:t>
            </a:r>
            <a:endParaRPr lang="en-US" dirty="0"/>
          </a:p>
        </p:txBody>
      </p:sp>
      <p:pic>
        <p:nvPicPr>
          <p:cNvPr id="6" name="Content Placeholder 5"/>
          <p:cNvPicPr>
            <a:picLocks noGrp="1" noChangeAspect="1"/>
          </p:cNvPicPr>
          <p:nvPr>
            <p:ph sz="quarter" idx="10"/>
          </p:nvPr>
        </p:nvPicPr>
        <p:blipFill rotWithShape="1">
          <a:blip r:embed="rId2"/>
          <a:srcRect l="21667" t="38086" r="21667" b="32790"/>
          <a:stretch/>
        </p:blipFill>
        <p:spPr>
          <a:xfrm>
            <a:off x="38100" y="1072290"/>
            <a:ext cx="4038600" cy="1306644"/>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4211188" y="2241550"/>
            <a:ext cx="4907410" cy="4191000"/>
          </a:xfrm>
          <a:prstGeom prst="rect">
            <a:avLst/>
          </a:prstGeom>
          <a:effectLst>
            <a:outerShdw blurRad="50800" dist="38100" dir="13500000" algn="br" rotWithShape="0">
              <a:prstClr val="black">
                <a:alpha val="40000"/>
              </a:prstClr>
            </a:outerShdw>
          </a:effectLst>
        </p:spPr>
      </p:pic>
      <p:sp>
        <p:nvSpPr>
          <p:cNvPr id="8" name="TextBox 7"/>
          <p:cNvSpPr txBox="1"/>
          <p:nvPr/>
        </p:nvSpPr>
        <p:spPr>
          <a:xfrm>
            <a:off x="4576354" y="1230094"/>
            <a:ext cx="3835400" cy="646331"/>
          </a:xfrm>
          <a:prstGeom prst="rect">
            <a:avLst/>
          </a:prstGeom>
          <a:noFill/>
        </p:spPr>
        <p:txBody>
          <a:bodyPr wrap="square" rtlCol="0">
            <a:spAutoFit/>
          </a:bodyPr>
          <a:lstStyle/>
          <a:p>
            <a:pPr algn="ctr"/>
            <a:r>
              <a:rPr lang="en-US" dirty="0" smtClean="0"/>
              <a:t>Users can register with CAC or without a CAC using Username/Password</a:t>
            </a:r>
            <a:endParaRPr lang="en-US" dirty="0"/>
          </a:p>
        </p:txBody>
      </p:sp>
      <p:sp>
        <p:nvSpPr>
          <p:cNvPr id="9" name="TextBox 8"/>
          <p:cNvSpPr txBox="1"/>
          <p:nvPr/>
        </p:nvSpPr>
        <p:spPr>
          <a:xfrm>
            <a:off x="342900" y="2578100"/>
            <a:ext cx="3479800" cy="3416320"/>
          </a:xfrm>
          <a:prstGeom prst="rect">
            <a:avLst/>
          </a:prstGeom>
          <a:noFill/>
        </p:spPr>
        <p:txBody>
          <a:bodyPr wrap="square" rtlCol="0">
            <a:spAutoFit/>
          </a:bodyPr>
          <a:lstStyle/>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algn="ctr"/>
            <a:r>
              <a:rPr lang="en-US" dirty="0" smtClean="0">
                <a:solidFill>
                  <a:srgbClr val="FF0000"/>
                </a:solidFill>
              </a:rPr>
              <a:t>After a user registers a new account, an email will be sent to the user once the account is approved. </a:t>
            </a:r>
            <a:endParaRPr lang="en-US" dirty="0">
              <a:solidFill>
                <a:srgbClr val="FF0000"/>
              </a:solidFill>
            </a:endParaRPr>
          </a:p>
        </p:txBody>
      </p:sp>
      <p:sp>
        <p:nvSpPr>
          <p:cNvPr id="10" name="Rectangular Callout 9"/>
          <p:cNvSpPr/>
          <p:nvPr/>
        </p:nvSpPr>
        <p:spPr>
          <a:xfrm>
            <a:off x="423193" y="2658419"/>
            <a:ext cx="2977468" cy="1286348"/>
          </a:xfrm>
          <a:prstGeom prst="wedgeRectCallout">
            <a:avLst>
              <a:gd name="adj1" fmla="val 75147"/>
              <a:gd name="adj2" fmla="val 34224"/>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Fill in all of the registration fields; all are required to register an account</a:t>
            </a:r>
            <a:endParaRPr lang="en-US" dirty="0">
              <a:solidFill>
                <a:schemeClr val="accent3">
                  <a:lumMod val="50000"/>
                </a:schemeClr>
              </a:solidFill>
            </a:endParaRPr>
          </a:p>
        </p:txBody>
      </p:sp>
    </p:spTree>
    <p:extLst>
      <p:ext uri="{BB962C8B-B14F-4D97-AF65-F5344CB8AC3E}">
        <p14:creationId xmlns:p14="http://schemas.microsoft.com/office/powerpoint/2010/main" val="179026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nagit_PPTE296"/>
          <p:cNvPicPr>
            <a:picLocks noChangeAspect="1"/>
          </p:cNvPicPr>
          <p:nvPr/>
        </p:nvPicPr>
        <p:blipFill rotWithShape="1">
          <a:blip r:embed="rId2">
            <a:extLst>
              <a:ext uri="{28A0092B-C50C-407E-A947-70E740481C1C}">
                <a14:useLocalDpi xmlns:a14="http://schemas.microsoft.com/office/drawing/2010/main" val="0"/>
              </a:ext>
            </a:extLst>
          </a:blip>
          <a:srcRect l="19504" r="19989" b="30054"/>
          <a:stretch/>
        </p:blipFill>
        <p:spPr>
          <a:xfrm>
            <a:off x="60960" y="1111564"/>
            <a:ext cx="8987246" cy="5140055"/>
          </a:xfrm>
          <a:prstGeom prst="rect">
            <a:avLst/>
          </a:prstGeom>
        </p:spPr>
      </p:pic>
      <p:sp>
        <p:nvSpPr>
          <p:cNvPr id="2" name="Slide Number Placeholder 1"/>
          <p:cNvSpPr>
            <a:spLocks noGrp="1"/>
          </p:cNvSpPr>
          <p:nvPr>
            <p:ph type="sldNum" sz="quarter" idx="4"/>
          </p:nvPr>
        </p:nvSpPr>
        <p:spPr/>
        <p:txBody>
          <a:bodyPr/>
          <a:lstStyle/>
          <a:p>
            <a:fld id="{D0406C7E-46EF-B24E-8B25-69D927A08592}" type="slidenum">
              <a:rPr lang="en-US" smtClean="0"/>
              <a:pPr/>
              <a:t>7</a:t>
            </a:fld>
            <a:endParaRPr lang="en-US"/>
          </a:p>
        </p:txBody>
      </p:sp>
      <p:sp>
        <p:nvSpPr>
          <p:cNvPr id="3" name="Title 2"/>
          <p:cNvSpPr>
            <a:spLocks noGrp="1"/>
          </p:cNvSpPr>
          <p:nvPr>
            <p:ph type="title"/>
          </p:nvPr>
        </p:nvSpPr>
        <p:spPr/>
        <p:txBody>
          <a:bodyPr/>
          <a:lstStyle/>
          <a:p>
            <a:r>
              <a:rPr lang="en-US" dirty="0" smtClean="0"/>
              <a:t>FOO Dashboard</a:t>
            </a:r>
            <a:endParaRPr lang="en-US" dirty="0"/>
          </a:p>
        </p:txBody>
      </p:sp>
      <p:sp>
        <p:nvSpPr>
          <p:cNvPr id="12" name="TextBox 11"/>
          <p:cNvSpPr txBox="1"/>
          <p:nvPr/>
        </p:nvSpPr>
        <p:spPr>
          <a:xfrm>
            <a:off x="600892" y="5941059"/>
            <a:ext cx="7914457" cy="307777"/>
          </a:xfrm>
          <a:prstGeom prst="rect">
            <a:avLst/>
          </a:prstGeom>
          <a:noFill/>
        </p:spPr>
        <p:txBody>
          <a:bodyPr wrap="square" rtlCol="0">
            <a:spAutoFit/>
          </a:bodyPr>
          <a:lstStyle/>
          <a:p>
            <a:pPr algn="ctr"/>
            <a:r>
              <a:rPr lang="en-US" sz="1400" dirty="0" smtClean="0"/>
              <a:t>FOOs are limited to being able to place new SF44 orders and check the status of their submitted SF44s</a:t>
            </a:r>
            <a:endParaRPr lang="en-US" sz="1400" dirty="0"/>
          </a:p>
        </p:txBody>
      </p:sp>
      <p:sp>
        <p:nvSpPr>
          <p:cNvPr id="5" name="Rectangular Callout 4"/>
          <p:cNvSpPr/>
          <p:nvPr/>
        </p:nvSpPr>
        <p:spPr>
          <a:xfrm>
            <a:off x="470083" y="2904394"/>
            <a:ext cx="1896291" cy="499359"/>
          </a:xfrm>
          <a:prstGeom prst="wedgeRectCallout">
            <a:avLst>
              <a:gd name="adj1" fmla="val 48110"/>
              <a:gd name="adj2" fmla="val 124547"/>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Place a new SF44 order </a:t>
            </a:r>
            <a:endParaRPr lang="en-US" sz="1400" dirty="0">
              <a:solidFill>
                <a:schemeClr val="accent3">
                  <a:lumMod val="50000"/>
                </a:schemeClr>
              </a:solidFill>
            </a:endParaRPr>
          </a:p>
        </p:txBody>
      </p:sp>
      <p:sp>
        <p:nvSpPr>
          <p:cNvPr id="15" name="Rectangular Callout 14"/>
          <p:cNvSpPr/>
          <p:nvPr/>
        </p:nvSpPr>
        <p:spPr>
          <a:xfrm>
            <a:off x="60961" y="3496097"/>
            <a:ext cx="1767840" cy="794267"/>
          </a:xfrm>
          <a:prstGeom prst="wedgeRectCallout">
            <a:avLst>
              <a:gd name="adj1" fmla="val 39099"/>
              <a:gd name="adj2" fmla="val 68889"/>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View, Create, and Edit SF44 Templates for east entry</a:t>
            </a:r>
            <a:endParaRPr lang="en-US" sz="1400" dirty="0">
              <a:solidFill>
                <a:schemeClr val="accent3">
                  <a:lumMod val="50000"/>
                </a:schemeClr>
              </a:solidFill>
            </a:endParaRPr>
          </a:p>
        </p:txBody>
      </p:sp>
      <p:sp>
        <p:nvSpPr>
          <p:cNvPr id="16" name="Rectangular Callout 15"/>
          <p:cNvSpPr/>
          <p:nvPr/>
        </p:nvSpPr>
        <p:spPr>
          <a:xfrm>
            <a:off x="6836228" y="2872299"/>
            <a:ext cx="1896291" cy="531454"/>
          </a:xfrm>
          <a:prstGeom prst="wedgeRectCallout">
            <a:avLst>
              <a:gd name="adj1" fmla="val -51708"/>
              <a:gd name="adj2" fmla="val 108816"/>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Check the status of submitted orders</a:t>
            </a:r>
            <a:endParaRPr lang="en-US" sz="1400" dirty="0">
              <a:solidFill>
                <a:schemeClr val="accent3">
                  <a:lumMod val="50000"/>
                </a:schemeClr>
              </a:solidFill>
            </a:endParaRPr>
          </a:p>
        </p:txBody>
      </p:sp>
      <p:sp>
        <p:nvSpPr>
          <p:cNvPr id="17" name="Rectangular Callout 16"/>
          <p:cNvSpPr/>
          <p:nvPr/>
        </p:nvSpPr>
        <p:spPr>
          <a:xfrm>
            <a:off x="7151915" y="5265340"/>
            <a:ext cx="1896291" cy="516340"/>
          </a:xfrm>
          <a:prstGeom prst="wedgeRectCallout">
            <a:avLst>
              <a:gd name="adj1" fmla="val -46737"/>
              <a:gd name="adj2" fmla="val -117520"/>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View user level and DODAAC associations</a:t>
            </a:r>
            <a:endParaRPr lang="en-US" sz="1400" dirty="0">
              <a:solidFill>
                <a:schemeClr val="accent3">
                  <a:lumMod val="50000"/>
                </a:schemeClr>
              </a:solidFill>
            </a:endParaRPr>
          </a:p>
        </p:txBody>
      </p:sp>
      <p:sp>
        <p:nvSpPr>
          <p:cNvPr id="11" name="Rectangular Callout 10"/>
          <p:cNvSpPr/>
          <p:nvPr/>
        </p:nvSpPr>
        <p:spPr>
          <a:xfrm>
            <a:off x="169817" y="5196583"/>
            <a:ext cx="1896291" cy="531454"/>
          </a:xfrm>
          <a:prstGeom prst="wedgeRectCallout">
            <a:avLst>
              <a:gd name="adj1" fmla="val 37385"/>
              <a:gd name="adj2" fmla="val -81265"/>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Upload/View Documents</a:t>
            </a:r>
            <a:endParaRPr lang="en-US" sz="1400" dirty="0">
              <a:solidFill>
                <a:schemeClr val="accent3">
                  <a:lumMod val="50000"/>
                </a:schemeClr>
              </a:solidFill>
            </a:endParaRPr>
          </a:p>
        </p:txBody>
      </p:sp>
      <p:sp>
        <p:nvSpPr>
          <p:cNvPr id="13" name="Rectangular Callout 12"/>
          <p:cNvSpPr/>
          <p:nvPr/>
        </p:nvSpPr>
        <p:spPr>
          <a:xfrm>
            <a:off x="7222307" y="3681591"/>
            <a:ext cx="1896291" cy="531454"/>
          </a:xfrm>
          <a:prstGeom prst="wedgeRectCallout">
            <a:avLst>
              <a:gd name="adj1" fmla="val -41605"/>
              <a:gd name="adj2" fmla="val 95706"/>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View/Generate Reports</a:t>
            </a:r>
            <a:endParaRPr lang="en-US" sz="1400" dirty="0">
              <a:solidFill>
                <a:schemeClr val="accent3">
                  <a:lumMod val="50000"/>
                </a:schemeClr>
              </a:solidFill>
            </a:endParaRPr>
          </a:p>
        </p:txBody>
      </p:sp>
    </p:spTree>
    <p:extLst>
      <p:ext uri="{BB962C8B-B14F-4D97-AF65-F5344CB8AC3E}">
        <p14:creationId xmlns:p14="http://schemas.microsoft.com/office/powerpoint/2010/main" val="193569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8</a:t>
            </a:fld>
            <a:endParaRPr lang="en-US"/>
          </a:p>
        </p:txBody>
      </p:sp>
      <p:sp>
        <p:nvSpPr>
          <p:cNvPr id="3" name="Title 2"/>
          <p:cNvSpPr>
            <a:spLocks noGrp="1"/>
          </p:cNvSpPr>
          <p:nvPr>
            <p:ph type="title"/>
          </p:nvPr>
        </p:nvSpPr>
        <p:spPr/>
        <p:txBody>
          <a:bodyPr/>
          <a:lstStyle/>
          <a:p>
            <a:r>
              <a:rPr lang="en-US" dirty="0" smtClean="0"/>
              <a:t>Place SF44 from Blank Form</a:t>
            </a:r>
            <a:endParaRPr lang="en-US" dirty="0"/>
          </a:p>
        </p:txBody>
      </p:sp>
      <p:pic>
        <p:nvPicPr>
          <p:cNvPr id="4" name="Snagit_PPT41E0"/>
          <p:cNvPicPr>
            <a:picLocks noChangeAspect="1"/>
          </p:cNvPicPr>
          <p:nvPr/>
        </p:nvPicPr>
        <p:blipFill rotWithShape="1">
          <a:blip r:embed="rId2">
            <a:extLst>
              <a:ext uri="{28A0092B-C50C-407E-A947-70E740481C1C}">
                <a14:useLocalDpi xmlns:a14="http://schemas.microsoft.com/office/drawing/2010/main" val="0"/>
              </a:ext>
            </a:extLst>
          </a:blip>
          <a:srcRect l="15000" t="9449" r="14722"/>
          <a:stretch/>
        </p:blipFill>
        <p:spPr>
          <a:xfrm>
            <a:off x="826757" y="1143000"/>
            <a:ext cx="7496984" cy="5194300"/>
          </a:xfrm>
          <a:prstGeom prst="rect">
            <a:avLst/>
          </a:prstGeom>
        </p:spPr>
      </p:pic>
      <p:sp>
        <p:nvSpPr>
          <p:cNvPr id="5" name="TextBox 4"/>
          <p:cNvSpPr txBox="1"/>
          <p:nvPr/>
        </p:nvSpPr>
        <p:spPr>
          <a:xfrm>
            <a:off x="333525" y="2469710"/>
            <a:ext cx="2632166" cy="646331"/>
          </a:xfrm>
          <a:prstGeom prst="rect">
            <a:avLst/>
          </a:prstGeom>
          <a:solidFill>
            <a:schemeClr val="bg1"/>
          </a:solidFill>
          <a:ln w="25400">
            <a:solidFill>
              <a:schemeClr val="bg2">
                <a:lumMod val="50000"/>
              </a:schemeClr>
            </a:solidFill>
          </a:ln>
        </p:spPr>
        <p:txBody>
          <a:bodyPr wrap="square" rtlCol="0">
            <a:spAutoFit/>
          </a:bodyPr>
          <a:lstStyle/>
          <a:p>
            <a:r>
              <a:rPr lang="en-US" dirty="0" smtClean="0"/>
              <a:t>The 3in1 electronic form replicates the paper SF44</a:t>
            </a:r>
            <a:endParaRPr lang="en-US" dirty="0"/>
          </a:p>
        </p:txBody>
      </p:sp>
      <p:sp>
        <p:nvSpPr>
          <p:cNvPr id="9" name="Rectangular Callout 8"/>
          <p:cNvSpPr/>
          <p:nvPr/>
        </p:nvSpPr>
        <p:spPr>
          <a:xfrm>
            <a:off x="6299605" y="4683143"/>
            <a:ext cx="2715924" cy="794267"/>
          </a:xfrm>
          <a:prstGeom prst="wedgeRectCallout">
            <a:avLst>
              <a:gd name="adj1" fmla="val -35513"/>
              <a:gd name="adj2" fmla="val 85335"/>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Users are able to upload images to the order (receipts, pictures of supplies purchased, </a:t>
            </a:r>
            <a:r>
              <a:rPr lang="en-US" sz="1400" dirty="0" err="1" smtClean="0">
                <a:solidFill>
                  <a:schemeClr val="accent3">
                    <a:lumMod val="50000"/>
                  </a:schemeClr>
                </a:solidFill>
              </a:rPr>
              <a:t>etc</a:t>
            </a:r>
            <a:r>
              <a:rPr lang="en-US" sz="1400" dirty="0" smtClean="0">
                <a:solidFill>
                  <a:schemeClr val="accent3">
                    <a:lumMod val="50000"/>
                  </a:schemeClr>
                </a:solidFill>
              </a:rPr>
              <a:t>)</a:t>
            </a:r>
            <a:endParaRPr lang="en-US" sz="1400" dirty="0">
              <a:solidFill>
                <a:schemeClr val="accent3">
                  <a:lumMod val="50000"/>
                </a:schemeClr>
              </a:solidFill>
            </a:endParaRPr>
          </a:p>
        </p:txBody>
      </p:sp>
      <p:sp>
        <p:nvSpPr>
          <p:cNvPr id="10" name="Rectangular Callout 9"/>
          <p:cNvSpPr/>
          <p:nvPr/>
        </p:nvSpPr>
        <p:spPr>
          <a:xfrm>
            <a:off x="333525" y="4559576"/>
            <a:ext cx="2265075" cy="794267"/>
          </a:xfrm>
          <a:prstGeom prst="wedgeRectCallout">
            <a:avLst>
              <a:gd name="adj1" fmla="val 42891"/>
              <a:gd name="adj2" fmla="val 93898"/>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Able to change currency. The exchange will automatically calculate</a:t>
            </a:r>
            <a:endParaRPr lang="en-US" sz="1400" dirty="0">
              <a:solidFill>
                <a:schemeClr val="accent3">
                  <a:lumMod val="50000"/>
                </a:schemeClr>
              </a:solidFill>
            </a:endParaRPr>
          </a:p>
        </p:txBody>
      </p:sp>
    </p:spTree>
    <p:extLst>
      <p:ext uri="{BB962C8B-B14F-4D97-AF65-F5344CB8AC3E}">
        <p14:creationId xmlns:p14="http://schemas.microsoft.com/office/powerpoint/2010/main" val="198582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0406C7E-46EF-B24E-8B25-69D927A08592}" type="slidenum">
              <a:rPr lang="en-US" smtClean="0"/>
              <a:pPr/>
              <a:t>9</a:t>
            </a:fld>
            <a:endParaRPr lang="en-US"/>
          </a:p>
        </p:txBody>
      </p:sp>
      <p:sp>
        <p:nvSpPr>
          <p:cNvPr id="3" name="Title 2"/>
          <p:cNvSpPr>
            <a:spLocks noGrp="1"/>
          </p:cNvSpPr>
          <p:nvPr>
            <p:ph type="title"/>
          </p:nvPr>
        </p:nvSpPr>
        <p:spPr/>
        <p:txBody>
          <a:bodyPr/>
          <a:lstStyle/>
          <a:p>
            <a:r>
              <a:rPr lang="en-US" dirty="0" smtClean="0"/>
              <a:t>Place SF44 From Blank Form</a:t>
            </a:r>
            <a:endParaRPr lang="en-US" dirty="0"/>
          </a:p>
        </p:txBody>
      </p:sp>
      <p:sp>
        <p:nvSpPr>
          <p:cNvPr id="6" name="Rectangular Callout 5"/>
          <p:cNvSpPr/>
          <p:nvPr/>
        </p:nvSpPr>
        <p:spPr>
          <a:xfrm>
            <a:off x="5653026" y="1616155"/>
            <a:ext cx="2265075" cy="794267"/>
          </a:xfrm>
          <a:prstGeom prst="wedgeRectCallout">
            <a:avLst>
              <a:gd name="adj1" fmla="val -92030"/>
              <a:gd name="adj2" fmla="val 161641"/>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50000"/>
                  </a:schemeClr>
                </a:solidFill>
              </a:rPr>
              <a:t>As the sections are filled, the sections will turn from red to green</a:t>
            </a:r>
            <a:endParaRPr lang="en-US" sz="1400" dirty="0">
              <a:solidFill>
                <a:schemeClr val="accent3">
                  <a:lumMod val="50000"/>
                </a:schemeClr>
              </a:solidFill>
            </a:endParaRPr>
          </a:p>
        </p:txBody>
      </p:sp>
      <p:grpSp>
        <p:nvGrpSpPr>
          <p:cNvPr id="5" name="Group 4"/>
          <p:cNvGrpSpPr/>
          <p:nvPr/>
        </p:nvGrpSpPr>
        <p:grpSpPr>
          <a:xfrm>
            <a:off x="108218" y="1012990"/>
            <a:ext cx="4468137" cy="5298910"/>
            <a:chOff x="108218" y="1012990"/>
            <a:chExt cx="4468137" cy="5298910"/>
          </a:xfrm>
        </p:grpSpPr>
        <p:pic>
          <p:nvPicPr>
            <p:cNvPr id="4" name="Picture 3"/>
            <p:cNvPicPr>
              <a:picLocks noChangeAspect="1"/>
            </p:cNvPicPr>
            <p:nvPr/>
          </p:nvPicPr>
          <p:blipFill>
            <a:blip r:embed="rId2"/>
            <a:stretch>
              <a:fillRect/>
            </a:stretch>
          </p:blipFill>
          <p:spPr>
            <a:xfrm>
              <a:off x="108218" y="1012990"/>
              <a:ext cx="4468136" cy="4752810"/>
            </a:xfrm>
            <a:prstGeom prst="rect">
              <a:avLst/>
            </a:prstGeom>
            <a:ln>
              <a:solidFill>
                <a:schemeClr val="tx1"/>
              </a:solidFill>
            </a:ln>
          </p:spPr>
        </p:pic>
        <p:pic>
          <p:nvPicPr>
            <p:cNvPr id="7" name="Snagit_PPT41E0"/>
            <p:cNvPicPr>
              <a:picLocks noChangeAspect="1"/>
            </p:cNvPicPr>
            <p:nvPr/>
          </p:nvPicPr>
          <p:blipFill rotWithShape="1">
            <a:blip r:embed="rId3">
              <a:extLst>
                <a:ext uri="{28A0092B-C50C-407E-A947-70E740481C1C}">
                  <a14:useLocalDpi xmlns:a14="http://schemas.microsoft.com/office/drawing/2010/main" val="0"/>
                </a:ext>
              </a:extLst>
            </a:blip>
            <a:srcRect l="15000" t="88709" r="14722"/>
            <a:stretch/>
          </p:blipFill>
          <p:spPr>
            <a:xfrm>
              <a:off x="108219" y="5765800"/>
              <a:ext cx="4468136" cy="546100"/>
            </a:xfrm>
            <a:prstGeom prst="rect">
              <a:avLst/>
            </a:prstGeom>
            <a:ln>
              <a:solidFill>
                <a:schemeClr val="tx1"/>
              </a:solidFill>
            </a:ln>
          </p:spPr>
        </p:pic>
      </p:grpSp>
    </p:spTree>
    <p:extLst>
      <p:ext uri="{BB962C8B-B14F-4D97-AF65-F5344CB8AC3E}">
        <p14:creationId xmlns:p14="http://schemas.microsoft.com/office/powerpoint/2010/main" val="173555538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plate for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1860</TotalTime>
  <Words>1214</Words>
  <Application>Microsoft Office PowerPoint</Application>
  <PresentationFormat>On-screen Show (4:3)</PresentationFormat>
  <Paragraphs>156</Paragraphs>
  <Slides>23</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ＭＳ Ｐゴシック</vt:lpstr>
      <vt:lpstr>Arial</vt:lpstr>
      <vt:lpstr>Calibri</vt:lpstr>
      <vt:lpstr>Cambria Math</vt:lpstr>
      <vt:lpstr>Copperplate Gothic Bold</vt:lpstr>
      <vt:lpstr>Blank</vt:lpstr>
      <vt:lpstr>Title</vt:lpstr>
      <vt:lpstr>1_Template for content</vt:lpstr>
      <vt:lpstr>3in1 Next Gen Web Application </vt:lpstr>
      <vt:lpstr>About 3in1</vt:lpstr>
      <vt:lpstr>Benefits of 3in1 NG</vt:lpstr>
      <vt:lpstr>Menu</vt:lpstr>
      <vt:lpstr>Accessing 3in1</vt:lpstr>
      <vt:lpstr>Registration</vt:lpstr>
      <vt:lpstr>FOO Dashboard</vt:lpstr>
      <vt:lpstr>Place SF44 from Blank Form</vt:lpstr>
      <vt:lpstr>Place SF44 From Blank Form</vt:lpstr>
      <vt:lpstr>Adding Images &amp; Saving SF44s</vt:lpstr>
      <vt:lpstr>Checking SF44 Status</vt:lpstr>
      <vt:lpstr>Generate Reports</vt:lpstr>
      <vt:lpstr>Generate Reports</vt:lpstr>
      <vt:lpstr>Supporting Documents</vt:lpstr>
      <vt:lpstr>Supporting Documents</vt:lpstr>
      <vt:lpstr>KO Dashboard</vt:lpstr>
      <vt:lpstr>Clear SF44s</vt:lpstr>
      <vt:lpstr>Manage Users</vt:lpstr>
      <vt:lpstr>3in1 on a Mobile Device</vt:lpstr>
      <vt:lpstr>Adding Certificates to Device</vt:lpstr>
      <vt:lpstr>Adding Certificates to iOS Device</vt:lpstr>
      <vt:lpstr>Adding Certificates to Android Device</vt:lpstr>
      <vt:lpstr>Questions?</vt:lpstr>
    </vt:vector>
  </TitlesOfParts>
  <Company>Defense Logistics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Imani D CIV DLA OFFICE OF DIRECTOR (US)</dc:creator>
  <cp:lastModifiedBy>Davis, Raquel M CTR DLA INFO OPERATIONS (US)</cp:lastModifiedBy>
  <cp:revision>78</cp:revision>
  <cp:lastPrinted>2017-07-21T19:09:31Z</cp:lastPrinted>
  <dcterms:created xsi:type="dcterms:W3CDTF">2017-07-21T18:59:25Z</dcterms:created>
  <dcterms:modified xsi:type="dcterms:W3CDTF">2018-09-12T13:50:49Z</dcterms:modified>
</cp:coreProperties>
</file>